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78" r:id="rId2"/>
    <p:sldId id="277" r:id="rId3"/>
    <p:sldId id="260" r:id="rId4"/>
    <p:sldId id="261" r:id="rId5"/>
    <p:sldId id="262" r:id="rId6"/>
    <p:sldId id="263" r:id="rId7"/>
    <p:sldId id="282" r:id="rId8"/>
    <p:sldId id="281" r:id="rId9"/>
    <p:sldId id="283" r:id="rId1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72" autoAdjust="0"/>
    <p:restoredTop sz="94660"/>
  </p:normalViewPr>
  <p:slideViewPr>
    <p:cSldViewPr snapToGrid="0">
      <p:cViewPr varScale="1">
        <p:scale>
          <a:sx n="48" d="100"/>
          <a:sy n="48" d="100"/>
        </p:scale>
        <p:origin x="67" y="80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media/hdphoto1.wdp>
</file>

<file path=ppt/media/hdphoto2.wdp>
</file>

<file path=ppt/media/image1.png>
</file>

<file path=ppt/media/image10.png>
</file>

<file path=ppt/media/image11.png>
</file>

<file path=ppt/media/image12.jpeg>
</file>

<file path=ppt/media/image2.png>
</file>

<file path=ppt/media/image3.png>
</file>

<file path=ppt/media/image4.png>
</file>

<file path=ppt/media/image5.jpe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75E5D6-F5BC-47A1-D74A-7A0BD760CCD5}"/>
              </a:ext>
            </a:extLst>
          </p:cNvPr>
          <p:cNvSpPr>
            <a:spLocks noGrp="1"/>
          </p:cNvSpPr>
          <p:nvPr>
            <p:ph type="ctrTitle"/>
          </p:nvPr>
        </p:nvSpPr>
        <p:spPr>
          <a:xfrm>
            <a:off x="1524000" y="1122363"/>
            <a:ext cx="9144000" cy="2387600"/>
          </a:xfrm>
        </p:spPr>
        <p:txBody>
          <a:bodyPr anchor="b"/>
          <a:lstStyle>
            <a:lvl1pPr algn="ctr">
              <a:defRPr sz="6000"/>
            </a:lvl1pPr>
          </a:lstStyle>
          <a:p>
            <a:r>
              <a:rPr lang="en-GB"/>
              <a:t>Click to edit Master title style</a:t>
            </a:r>
          </a:p>
        </p:txBody>
      </p:sp>
      <p:sp>
        <p:nvSpPr>
          <p:cNvPr id="3" name="Subtitle 2">
            <a:extLst>
              <a:ext uri="{FF2B5EF4-FFF2-40B4-BE49-F238E27FC236}">
                <a16:creationId xmlns:a16="http://schemas.microsoft.com/office/drawing/2014/main" id="{948538B1-31F4-10F7-996B-577EF97D1007}"/>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p>
        </p:txBody>
      </p:sp>
      <p:sp>
        <p:nvSpPr>
          <p:cNvPr id="4" name="Date Placeholder 3">
            <a:extLst>
              <a:ext uri="{FF2B5EF4-FFF2-40B4-BE49-F238E27FC236}">
                <a16:creationId xmlns:a16="http://schemas.microsoft.com/office/drawing/2014/main" id="{AB4EA746-70B5-6A54-90EE-A41BAC422B00}"/>
              </a:ext>
            </a:extLst>
          </p:cNvPr>
          <p:cNvSpPr>
            <a:spLocks noGrp="1"/>
          </p:cNvSpPr>
          <p:nvPr>
            <p:ph type="dt" sz="half" idx="10"/>
          </p:nvPr>
        </p:nvSpPr>
        <p:spPr/>
        <p:txBody>
          <a:bodyPr/>
          <a:lstStyle/>
          <a:p>
            <a:fld id="{C29B3CB8-AD42-4066-8A68-E063DC913A0D}" type="datetimeFigureOut">
              <a:rPr lang="en-GB" smtClean="0"/>
              <a:t>19/11/2024</a:t>
            </a:fld>
            <a:endParaRPr lang="en-GB"/>
          </a:p>
        </p:txBody>
      </p:sp>
      <p:sp>
        <p:nvSpPr>
          <p:cNvPr id="5" name="Footer Placeholder 4">
            <a:extLst>
              <a:ext uri="{FF2B5EF4-FFF2-40B4-BE49-F238E27FC236}">
                <a16:creationId xmlns:a16="http://schemas.microsoft.com/office/drawing/2014/main" id="{54D7C6DD-31F2-CD39-C343-A389E36A42CF}"/>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F0AFEFA6-10CD-245F-A1CE-ECD9BD9D15A3}"/>
              </a:ext>
            </a:extLst>
          </p:cNvPr>
          <p:cNvSpPr>
            <a:spLocks noGrp="1"/>
          </p:cNvSpPr>
          <p:nvPr>
            <p:ph type="sldNum" sz="quarter" idx="12"/>
          </p:nvPr>
        </p:nvSpPr>
        <p:spPr/>
        <p:txBody>
          <a:bodyPr/>
          <a:lstStyle/>
          <a:p>
            <a:fld id="{A937BC32-7A22-427F-B5BA-AAF16565E7ED}" type="slidenum">
              <a:rPr lang="en-GB" smtClean="0"/>
              <a:t>‹#›</a:t>
            </a:fld>
            <a:endParaRPr lang="en-GB"/>
          </a:p>
        </p:txBody>
      </p:sp>
    </p:spTree>
    <p:extLst>
      <p:ext uri="{BB962C8B-B14F-4D97-AF65-F5344CB8AC3E}">
        <p14:creationId xmlns:p14="http://schemas.microsoft.com/office/powerpoint/2010/main" val="120300942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F856B4-CF72-A325-E35F-88DBF37BFCE3}"/>
              </a:ext>
            </a:extLst>
          </p:cNvPr>
          <p:cNvSpPr>
            <a:spLocks noGrp="1"/>
          </p:cNvSpPr>
          <p:nvPr>
            <p:ph type="title"/>
          </p:nvPr>
        </p:nvSpPr>
        <p:spPr/>
        <p:txBody>
          <a:bodyPr/>
          <a:lstStyle/>
          <a:p>
            <a:r>
              <a:rPr lang="en-GB"/>
              <a:t>Click to edit Master title style</a:t>
            </a:r>
          </a:p>
        </p:txBody>
      </p:sp>
      <p:sp>
        <p:nvSpPr>
          <p:cNvPr id="3" name="Vertical Text Placeholder 2">
            <a:extLst>
              <a:ext uri="{FF2B5EF4-FFF2-40B4-BE49-F238E27FC236}">
                <a16:creationId xmlns:a16="http://schemas.microsoft.com/office/drawing/2014/main" id="{68F16269-A6E4-6A6F-1D14-05B683D156AA}"/>
              </a:ext>
            </a:extLst>
          </p:cNvPr>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4" name="Date Placeholder 3">
            <a:extLst>
              <a:ext uri="{FF2B5EF4-FFF2-40B4-BE49-F238E27FC236}">
                <a16:creationId xmlns:a16="http://schemas.microsoft.com/office/drawing/2014/main" id="{F5BE92D8-EC3A-135E-1ABC-AB1B37E594FF}"/>
              </a:ext>
            </a:extLst>
          </p:cNvPr>
          <p:cNvSpPr>
            <a:spLocks noGrp="1"/>
          </p:cNvSpPr>
          <p:nvPr>
            <p:ph type="dt" sz="half" idx="10"/>
          </p:nvPr>
        </p:nvSpPr>
        <p:spPr/>
        <p:txBody>
          <a:bodyPr/>
          <a:lstStyle/>
          <a:p>
            <a:fld id="{C29B3CB8-AD42-4066-8A68-E063DC913A0D}" type="datetimeFigureOut">
              <a:rPr lang="en-GB" smtClean="0"/>
              <a:t>19/11/2024</a:t>
            </a:fld>
            <a:endParaRPr lang="en-GB"/>
          </a:p>
        </p:txBody>
      </p:sp>
      <p:sp>
        <p:nvSpPr>
          <p:cNvPr id="5" name="Footer Placeholder 4">
            <a:extLst>
              <a:ext uri="{FF2B5EF4-FFF2-40B4-BE49-F238E27FC236}">
                <a16:creationId xmlns:a16="http://schemas.microsoft.com/office/drawing/2014/main" id="{71C82540-220D-3113-3CA2-9D79741CD9D3}"/>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07CE815E-E51A-5777-83DB-AD82B49FE435}"/>
              </a:ext>
            </a:extLst>
          </p:cNvPr>
          <p:cNvSpPr>
            <a:spLocks noGrp="1"/>
          </p:cNvSpPr>
          <p:nvPr>
            <p:ph type="sldNum" sz="quarter" idx="12"/>
          </p:nvPr>
        </p:nvSpPr>
        <p:spPr/>
        <p:txBody>
          <a:bodyPr/>
          <a:lstStyle/>
          <a:p>
            <a:fld id="{A937BC32-7A22-427F-B5BA-AAF16565E7ED}" type="slidenum">
              <a:rPr lang="en-GB" smtClean="0"/>
              <a:t>‹#›</a:t>
            </a:fld>
            <a:endParaRPr lang="en-GB"/>
          </a:p>
        </p:txBody>
      </p:sp>
    </p:spTree>
    <p:extLst>
      <p:ext uri="{BB962C8B-B14F-4D97-AF65-F5344CB8AC3E}">
        <p14:creationId xmlns:p14="http://schemas.microsoft.com/office/powerpoint/2010/main" val="15343446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52E11083-01CF-BFF0-F4C0-AFE6DB4DCC40}"/>
              </a:ext>
            </a:extLst>
          </p:cNvPr>
          <p:cNvSpPr>
            <a:spLocks noGrp="1"/>
          </p:cNvSpPr>
          <p:nvPr>
            <p:ph type="title" orient="vert"/>
          </p:nvPr>
        </p:nvSpPr>
        <p:spPr>
          <a:xfrm>
            <a:off x="8724900" y="365125"/>
            <a:ext cx="2628900" cy="5811838"/>
          </a:xfrm>
        </p:spPr>
        <p:txBody>
          <a:bodyPr vert="eaVert"/>
          <a:lstStyle/>
          <a:p>
            <a:r>
              <a:rPr lang="en-GB"/>
              <a:t>Click to edit Master title style</a:t>
            </a:r>
          </a:p>
        </p:txBody>
      </p:sp>
      <p:sp>
        <p:nvSpPr>
          <p:cNvPr id="3" name="Vertical Text Placeholder 2">
            <a:extLst>
              <a:ext uri="{FF2B5EF4-FFF2-40B4-BE49-F238E27FC236}">
                <a16:creationId xmlns:a16="http://schemas.microsoft.com/office/drawing/2014/main" id="{CC92B1A5-9F48-6E07-2D91-82A662A78A95}"/>
              </a:ext>
            </a:extLst>
          </p:cNvPr>
          <p:cNvSpPr>
            <a:spLocks noGrp="1"/>
          </p:cNvSpPr>
          <p:nvPr>
            <p:ph type="body" orient="vert" idx="1"/>
          </p:nvPr>
        </p:nvSpPr>
        <p:spPr>
          <a:xfrm>
            <a:off x="838200" y="365125"/>
            <a:ext cx="7734300" cy="5811838"/>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4" name="Date Placeholder 3">
            <a:extLst>
              <a:ext uri="{FF2B5EF4-FFF2-40B4-BE49-F238E27FC236}">
                <a16:creationId xmlns:a16="http://schemas.microsoft.com/office/drawing/2014/main" id="{F4DE9353-8F78-04A9-E0FB-822CC4B6CB78}"/>
              </a:ext>
            </a:extLst>
          </p:cNvPr>
          <p:cNvSpPr>
            <a:spLocks noGrp="1"/>
          </p:cNvSpPr>
          <p:nvPr>
            <p:ph type="dt" sz="half" idx="10"/>
          </p:nvPr>
        </p:nvSpPr>
        <p:spPr/>
        <p:txBody>
          <a:bodyPr/>
          <a:lstStyle/>
          <a:p>
            <a:fld id="{C29B3CB8-AD42-4066-8A68-E063DC913A0D}" type="datetimeFigureOut">
              <a:rPr lang="en-GB" smtClean="0"/>
              <a:t>19/11/2024</a:t>
            </a:fld>
            <a:endParaRPr lang="en-GB"/>
          </a:p>
        </p:txBody>
      </p:sp>
      <p:sp>
        <p:nvSpPr>
          <p:cNvPr id="5" name="Footer Placeholder 4">
            <a:extLst>
              <a:ext uri="{FF2B5EF4-FFF2-40B4-BE49-F238E27FC236}">
                <a16:creationId xmlns:a16="http://schemas.microsoft.com/office/drawing/2014/main" id="{C63E05D5-94FE-2999-77BE-54594F1836BE}"/>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A3D5E3F7-F4E3-0485-909B-DBF8A6094D40}"/>
              </a:ext>
            </a:extLst>
          </p:cNvPr>
          <p:cNvSpPr>
            <a:spLocks noGrp="1"/>
          </p:cNvSpPr>
          <p:nvPr>
            <p:ph type="sldNum" sz="quarter" idx="12"/>
          </p:nvPr>
        </p:nvSpPr>
        <p:spPr/>
        <p:txBody>
          <a:bodyPr/>
          <a:lstStyle/>
          <a:p>
            <a:fld id="{A937BC32-7A22-427F-B5BA-AAF16565E7ED}" type="slidenum">
              <a:rPr lang="en-GB" smtClean="0"/>
              <a:t>‹#›</a:t>
            </a:fld>
            <a:endParaRPr lang="en-GB"/>
          </a:p>
        </p:txBody>
      </p:sp>
    </p:spTree>
    <p:extLst>
      <p:ext uri="{BB962C8B-B14F-4D97-AF65-F5344CB8AC3E}">
        <p14:creationId xmlns:p14="http://schemas.microsoft.com/office/powerpoint/2010/main" val="424130130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1C6AA1-90B3-D186-723E-9F5CF5CEFF6A}"/>
              </a:ext>
            </a:extLst>
          </p:cNvPr>
          <p:cNvSpPr>
            <a:spLocks noGrp="1"/>
          </p:cNvSpPr>
          <p:nvPr>
            <p:ph type="title"/>
          </p:nvPr>
        </p:nvSpPr>
        <p:spPr/>
        <p:txBody>
          <a:bodyPr/>
          <a:lstStyle/>
          <a:p>
            <a:r>
              <a:rPr lang="en-GB"/>
              <a:t>Click to edit Master title style</a:t>
            </a:r>
          </a:p>
        </p:txBody>
      </p:sp>
      <p:sp>
        <p:nvSpPr>
          <p:cNvPr id="3" name="Content Placeholder 2">
            <a:extLst>
              <a:ext uri="{FF2B5EF4-FFF2-40B4-BE49-F238E27FC236}">
                <a16:creationId xmlns:a16="http://schemas.microsoft.com/office/drawing/2014/main" id="{50A49176-D21B-BA19-AB67-A6D7B7A9497D}"/>
              </a:ext>
            </a:extLst>
          </p:cNvPr>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4" name="Date Placeholder 3">
            <a:extLst>
              <a:ext uri="{FF2B5EF4-FFF2-40B4-BE49-F238E27FC236}">
                <a16:creationId xmlns:a16="http://schemas.microsoft.com/office/drawing/2014/main" id="{03A9A266-215F-5504-7954-8AE094974C46}"/>
              </a:ext>
            </a:extLst>
          </p:cNvPr>
          <p:cNvSpPr>
            <a:spLocks noGrp="1"/>
          </p:cNvSpPr>
          <p:nvPr>
            <p:ph type="dt" sz="half" idx="10"/>
          </p:nvPr>
        </p:nvSpPr>
        <p:spPr/>
        <p:txBody>
          <a:bodyPr/>
          <a:lstStyle/>
          <a:p>
            <a:fld id="{C29B3CB8-AD42-4066-8A68-E063DC913A0D}" type="datetimeFigureOut">
              <a:rPr lang="en-GB" smtClean="0"/>
              <a:t>19/11/2024</a:t>
            </a:fld>
            <a:endParaRPr lang="en-GB"/>
          </a:p>
        </p:txBody>
      </p:sp>
      <p:sp>
        <p:nvSpPr>
          <p:cNvPr id="5" name="Footer Placeholder 4">
            <a:extLst>
              <a:ext uri="{FF2B5EF4-FFF2-40B4-BE49-F238E27FC236}">
                <a16:creationId xmlns:a16="http://schemas.microsoft.com/office/drawing/2014/main" id="{A2C3A671-E848-CC2D-011F-5877FD48638E}"/>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66EC4282-2E1A-3E8E-0D7C-DCD115D21B4E}"/>
              </a:ext>
            </a:extLst>
          </p:cNvPr>
          <p:cNvSpPr>
            <a:spLocks noGrp="1"/>
          </p:cNvSpPr>
          <p:nvPr>
            <p:ph type="sldNum" sz="quarter" idx="12"/>
          </p:nvPr>
        </p:nvSpPr>
        <p:spPr/>
        <p:txBody>
          <a:bodyPr/>
          <a:lstStyle/>
          <a:p>
            <a:fld id="{A937BC32-7A22-427F-B5BA-AAF16565E7ED}" type="slidenum">
              <a:rPr lang="en-GB" smtClean="0"/>
              <a:t>‹#›</a:t>
            </a:fld>
            <a:endParaRPr lang="en-GB"/>
          </a:p>
        </p:txBody>
      </p:sp>
    </p:spTree>
    <p:extLst>
      <p:ext uri="{BB962C8B-B14F-4D97-AF65-F5344CB8AC3E}">
        <p14:creationId xmlns:p14="http://schemas.microsoft.com/office/powerpoint/2010/main" val="311420363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09DC56-BC6C-88BE-0D09-D5035AD1F211}"/>
              </a:ext>
            </a:extLst>
          </p:cNvPr>
          <p:cNvSpPr>
            <a:spLocks noGrp="1"/>
          </p:cNvSpPr>
          <p:nvPr>
            <p:ph type="title"/>
          </p:nvPr>
        </p:nvSpPr>
        <p:spPr>
          <a:xfrm>
            <a:off x="831850" y="1709738"/>
            <a:ext cx="10515600" cy="2852737"/>
          </a:xfrm>
        </p:spPr>
        <p:txBody>
          <a:bodyPr anchor="b"/>
          <a:lstStyle>
            <a:lvl1pPr>
              <a:defRPr sz="6000"/>
            </a:lvl1pPr>
          </a:lstStyle>
          <a:p>
            <a:r>
              <a:rPr lang="en-GB"/>
              <a:t>Click to edit Master title style</a:t>
            </a:r>
          </a:p>
        </p:txBody>
      </p:sp>
      <p:sp>
        <p:nvSpPr>
          <p:cNvPr id="3" name="Text Placeholder 2">
            <a:extLst>
              <a:ext uri="{FF2B5EF4-FFF2-40B4-BE49-F238E27FC236}">
                <a16:creationId xmlns:a16="http://schemas.microsoft.com/office/drawing/2014/main" id="{10902B5B-A483-3B44-4586-BB3810C4BBAB}"/>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GB"/>
              <a:t>Click to edit Master text styles</a:t>
            </a:r>
          </a:p>
        </p:txBody>
      </p:sp>
      <p:sp>
        <p:nvSpPr>
          <p:cNvPr id="4" name="Date Placeholder 3">
            <a:extLst>
              <a:ext uri="{FF2B5EF4-FFF2-40B4-BE49-F238E27FC236}">
                <a16:creationId xmlns:a16="http://schemas.microsoft.com/office/drawing/2014/main" id="{7620670F-0722-2509-1B34-14F298C6AA4A}"/>
              </a:ext>
            </a:extLst>
          </p:cNvPr>
          <p:cNvSpPr>
            <a:spLocks noGrp="1"/>
          </p:cNvSpPr>
          <p:nvPr>
            <p:ph type="dt" sz="half" idx="10"/>
          </p:nvPr>
        </p:nvSpPr>
        <p:spPr/>
        <p:txBody>
          <a:bodyPr/>
          <a:lstStyle/>
          <a:p>
            <a:fld id="{C29B3CB8-AD42-4066-8A68-E063DC913A0D}" type="datetimeFigureOut">
              <a:rPr lang="en-GB" smtClean="0"/>
              <a:t>19/11/2024</a:t>
            </a:fld>
            <a:endParaRPr lang="en-GB"/>
          </a:p>
        </p:txBody>
      </p:sp>
      <p:sp>
        <p:nvSpPr>
          <p:cNvPr id="5" name="Footer Placeholder 4">
            <a:extLst>
              <a:ext uri="{FF2B5EF4-FFF2-40B4-BE49-F238E27FC236}">
                <a16:creationId xmlns:a16="http://schemas.microsoft.com/office/drawing/2014/main" id="{5BED882D-FD32-AAF2-6D85-C902F7F73941}"/>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2CDA8270-EEB2-4C4F-554F-5B8A2134F7FE}"/>
              </a:ext>
            </a:extLst>
          </p:cNvPr>
          <p:cNvSpPr>
            <a:spLocks noGrp="1"/>
          </p:cNvSpPr>
          <p:nvPr>
            <p:ph type="sldNum" sz="quarter" idx="12"/>
          </p:nvPr>
        </p:nvSpPr>
        <p:spPr/>
        <p:txBody>
          <a:bodyPr/>
          <a:lstStyle/>
          <a:p>
            <a:fld id="{A937BC32-7A22-427F-B5BA-AAF16565E7ED}" type="slidenum">
              <a:rPr lang="en-GB" smtClean="0"/>
              <a:t>‹#›</a:t>
            </a:fld>
            <a:endParaRPr lang="en-GB"/>
          </a:p>
        </p:txBody>
      </p:sp>
    </p:spTree>
    <p:extLst>
      <p:ext uri="{BB962C8B-B14F-4D97-AF65-F5344CB8AC3E}">
        <p14:creationId xmlns:p14="http://schemas.microsoft.com/office/powerpoint/2010/main" val="222787291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36B7AC-3133-791C-A47B-B44A4535A553}"/>
              </a:ext>
            </a:extLst>
          </p:cNvPr>
          <p:cNvSpPr>
            <a:spLocks noGrp="1"/>
          </p:cNvSpPr>
          <p:nvPr>
            <p:ph type="title"/>
          </p:nvPr>
        </p:nvSpPr>
        <p:spPr/>
        <p:txBody>
          <a:bodyPr/>
          <a:lstStyle/>
          <a:p>
            <a:r>
              <a:rPr lang="en-GB"/>
              <a:t>Click to edit Master title style</a:t>
            </a:r>
          </a:p>
        </p:txBody>
      </p:sp>
      <p:sp>
        <p:nvSpPr>
          <p:cNvPr id="3" name="Content Placeholder 2">
            <a:extLst>
              <a:ext uri="{FF2B5EF4-FFF2-40B4-BE49-F238E27FC236}">
                <a16:creationId xmlns:a16="http://schemas.microsoft.com/office/drawing/2014/main" id="{D597DB81-B238-1B61-F08F-C020EE67D18B}"/>
              </a:ext>
            </a:extLst>
          </p:cNvPr>
          <p:cNvSpPr>
            <a:spLocks noGrp="1"/>
          </p:cNvSpPr>
          <p:nvPr>
            <p:ph sz="half" idx="1"/>
          </p:nvPr>
        </p:nvSpPr>
        <p:spPr>
          <a:xfrm>
            <a:off x="838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4" name="Content Placeholder 3">
            <a:extLst>
              <a:ext uri="{FF2B5EF4-FFF2-40B4-BE49-F238E27FC236}">
                <a16:creationId xmlns:a16="http://schemas.microsoft.com/office/drawing/2014/main" id="{60510BD3-3A58-DF25-5AAB-4E2CE57D3835}"/>
              </a:ext>
            </a:extLst>
          </p:cNvPr>
          <p:cNvSpPr>
            <a:spLocks noGrp="1"/>
          </p:cNvSpPr>
          <p:nvPr>
            <p:ph sz="half" idx="2"/>
          </p:nvPr>
        </p:nvSpPr>
        <p:spPr>
          <a:xfrm>
            <a:off x="6172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5" name="Date Placeholder 4">
            <a:extLst>
              <a:ext uri="{FF2B5EF4-FFF2-40B4-BE49-F238E27FC236}">
                <a16:creationId xmlns:a16="http://schemas.microsoft.com/office/drawing/2014/main" id="{7EB8C374-AEC4-C46C-23E9-22A7EA8BEB90}"/>
              </a:ext>
            </a:extLst>
          </p:cNvPr>
          <p:cNvSpPr>
            <a:spLocks noGrp="1"/>
          </p:cNvSpPr>
          <p:nvPr>
            <p:ph type="dt" sz="half" idx="10"/>
          </p:nvPr>
        </p:nvSpPr>
        <p:spPr/>
        <p:txBody>
          <a:bodyPr/>
          <a:lstStyle/>
          <a:p>
            <a:fld id="{C29B3CB8-AD42-4066-8A68-E063DC913A0D}" type="datetimeFigureOut">
              <a:rPr lang="en-GB" smtClean="0"/>
              <a:t>19/11/2024</a:t>
            </a:fld>
            <a:endParaRPr lang="en-GB"/>
          </a:p>
        </p:txBody>
      </p:sp>
      <p:sp>
        <p:nvSpPr>
          <p:cNvPr id="6" name="Footer Placeholder 5">
            <a:extLst>
              <a:ext uri="{FF2B5EF4-FFF2-40B4-BE49-F238E27FC236}">
                <a16:creationId xmlns:a16="http://schemas.microsoft.com/office/drawing/2014/main" id="{69AFDEE5-C576-09FB-05F1-8D7775EB2FA7}"/>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D1788AEB-5D12-46C7-60E5-C68CA887567B}"/>
              </a:ext>
            </a:extLst>
          </p:cNvPr>
          <p:cNvSpPr>
            <a:spLocks noGrp="1"/>
          </p:cNvSpPr>
          <p:nvPr>
            <p:ph type="sldNum" sz="quarter" idx="12"/>
          </p:nvPr>
        </p:nvSpPr>
        <p:spPr/>
        <p:txBody>
          <a:bodyPr/>
          <a:lstStyle/>
          <a:p>
            <a:fld id="{A937BC32-7A22-427F-B5BA-AAF16565E7ED}" type="slidenum">
              <a:rPr lang="en-GB" smtClean="0"/>
              <a:t>‹#›</a:t>
            </a:fld>
            <a:endParaRPr lang="en-GB"/>
          </a:p>
        </p:txBody>
      </p:sp>
    </p:spTree>
    <p:extLst>
      <p:ext uri="{BB962C8B-B14F-4D97-AF65-F5344CB8AC3E}">
        <p14:creationId xmlns:p14="http://schemas.microsoft.com/office/powerpoint/2010/main" val="19067328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1727E6-416C-D5CA-C1E3-EB8F069169F8}"/>
              </a:ext>
            </a:extLst>
          </p:cNvPr>
          <p:cNvSpPr>
            <a:spLocks noGrp="1"/>
          </p:cNvSpPr>
          <p:nvPr>
            <p:ph type="title"/>
          </p:nvPr>
        </p:nvSpPr>
        <p:spPr>
          <a:xfrm>
            <a:off x="839788" y="365125"/>
            <a:ext cx="10515600" cy="1325563"/>
          </a:xfrm>
        </p:spPr>
        <p:txBody>
          <a:bodyPr/>
          <a:lstStyle/>
          <a:p>
            <a:r>
              <a:rPr lang="en-GB"/>
              <a:t>Click to edit Master title style</a:t>
            </a:r>
          </a:p>
        </p:txBody>
      </p:sp>
      <p:sp>
        <p:nvSpPr>
          <p:cNvPr id="3" name="Text Placeholder 2">
            <a:extLst>
              <a:ext uri="{FF2B5EF4-FFF2-40B4-BE49-F238E27FC236}">
                <a16:creationId xmlns:a16="http://schemas.microsoft.com/office/drawing/2014/main" id="{6793470B-B173-65DA-509E-F2107F23A766}"/>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a:extLst>
              <a:ext uri="{FF2B5EF4-FFF2-40B4-BE49-F238E27FC236}">
                <a16:creationId xmlns:a16="http://schemas.microsoft.com/office/drawing/2014/main" id="{1BBCB037-9C92-6A11-803E-6A2918133744}"/>
              </a:ext>
            </a:extLst>
          </p:cNvPr>
          <p:cNvSpPr>
            <a:spLocks noGrp="1"/>
          </p:cNvSpPr>
          <p:nvPr>
            <p:ph sz="half" idx="2"/>
          </p:nvPr>
        </p:nvSpPr>
        <p:spPr>
          <a:xfrm>
            <a:off x="839788" y="2505075"/>
            <a:ext cx="5157787"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5" name="Text Placeholder 4">
            <a:extLst>
              <a:ext uri="{FF2B5EF4-FFF2-40B4-BE49-F238E27FC236}">
                <a16:creationId xmlns:a16="http://schemas.microsoft.com/office/drawing/2014/main" id="{3A82AF2F-8B48-0EBE-B259-DF0D65F69DEB}"/>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a:extLst>
              <a:ext uri="{FF2B5EF4-FFF2-40B4-BE49-F238E27FC236}">
                <a16:creationId xmlns:a16="http://schemas.microsoft.com/office/drawing/2014/main" id="{3AC00DC6-5307-081C-55A2-9B9A9C0E54EB}"/>
              </a:ext>
            </a:extLst>
          </p:cNvPr>
          <p:cNvSpPr>
            <a:spLocks noGrp="1"/>
          </p:cNvSpPr>
          <p:nvPr>
            <p:ph sz="quarter" idx="4"/>
          </p:nvPr>
        </p:nvSpPr>
        <p:spPr>
          <a:xfrm>
            <a:off x="6172200" y="2505075"/>
            <a:ext cx="5183188"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7" name="Date Placeholder 6">
            <a:extLst>
              <a:ext uri="{FF2B5EF4-FFF2-40B4-BE49-F238E27FC236}">
                <a16:creationId xmlns:a16="http://schemas.microsoft.com/office/drawing/2014/main" id="{15C1DEBE-2DCB-3B41-9511-DBB52BB76E25}"/>
              </a:ext>
            </a:extLst>
          </p:cNvPr>
          <p:cNvSpPr>
            <a:spLocks noGrp="1"/>
          </p:cNvSpPr>
          <p:nvPr>
            <p:ph type="dt" sz="half" idx="10"/>
          </p:nvPr>
        </p:nvSpPr>
        <p:spPr/>
        <p:txBody>
          <a:bodyPr/>
          <a:lstStyle/>
          <a:p>
            <a:fld id="{C29B3CB8-AD42-4066-8A68-E063DC913A0D}" type="datetimeFigureOut">
              <a:rPr lang="en-GB" smtClean="0"/>
              <a:t>19/11/2024</a:t>
            </a:fld>
            <a:endParaRPr lang="en-GB"/>
          </a:p>
        </p:txBody>
      </p:sp>
      <p:sp>
        <p:nvSpPr>
          <p:cNvPr id="8" name="Footer Placeholder 7">
            <a:extLst>
              <a:ext uri="{FF2B5EF4-FFF2-40B4-BE49-F238E27FC236}">
                <a16:creationId xmlns:a16="http://schemas.microsoft.com/office/drawing/2014/main" id="{B01AFBB3-CA11-87C6-DA5B-66B55791970F}"/>
              </a:ext>
            </a:extLst>
          </p:cNvPr>
          <p:cNvSpPr>
            <a:spLocks noGrp="1"/>
          </p:cNvSpPr>
          <p:nvPr>
            <p:ph type="ftr" sz="quarter" idx="11"/>
          </p:nvPr>
        </p:nvSpPr>
        <p:spPr/>
        <p:txBody>
          <a:bodyPr/>
          <a:lstStyle/>
          <a:p>
            <a:endParaRPr lang="en-GB"/>
          </a:p>
        </p:txBody>
      </p:sp>
      <p:sp>
        <p:nvSpPr>
          <p:cNvPr id="9" name="Slide Number Placeholder 8">
            <a:extLst>
              <a:ext uri="{FF2B5EF4-FFF2-40B4-BE49-F238E27FC236}">
                <a16:creationId xmlns:a16="http://schemas.microsoft.com/office/drawing/2014/main" id="{F4A7B81A-FF8B-B7E1-1E61-37D4B029FED7}"/>
              </a:ext>
            </a:extLst>
          </p:cNvPr>
          <p:cNvSpPr>
            <a:spLocks noGrp="1"/>
          </p:cNvSpPr>
          <p:nvPr>
            <p:ph type="sldNum" sz="quarter" idx="12"/>
          </p:nvPr>
        </p:nvSpPr>
        <p:spPr/>
        <p:txBody>
          <a:bodyPr/>
          <a:lstStyle/>
          <a:p>
            <a:fld id="{A937BC32-7A22-427F-B5BA-AAF16565E7ED}" type="slidenum">
              <a:rPr lang="en-GB" smtClean="0"/>
              <a:t>‹#›</a:t>
            </a:fld>
            <a:endParaRPr lang="en-GB"/>
          </a:p>
        </p:txBody>
      </p:sp>
    </p:spTree>
    <p:extLst>
      <p:ext uri="{BB962C8B-B14F-4D97-AF65-F5344CB8AC3E}">
        <p14:creationId xmlns:p14="http://schemas.microsoft.com/office/powerpoint/2010/main" val="305884792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322AE3-093E-5F05-7F80-6523F5E98259}"/>
              </a:ext>
            </a:extLst>
          </p:cNvPr>
          <p:cNvSpPr>
            <a:spLocks noGrp="1"/>
          </p:cNvSpPr>
          <p:nvPr>
            <p:ph type="title"/>
          </p:nvPr>
        </p:nvSpPr>
        <p:spPr/>
        <p:txBody>
          <a:bodyPr/>
          <a:lstStyle/>
          <a:p>
            <a:r>
              <a:rPr lang="en-GB"/>
              <a:t>Click to edit Master title style</a:t>
            </a:r>
          </a:p>
        </p:txBody>
      </p:sp>
      <p:sp>
        <p:nvSpPr>
          <p:cNvPr id="3" name="Date Placeholder 2">
            <a:extLst>
              <a:ext uri="{FF2B5EF4-FFF2-40B4-BE49-F238E27FC236}">
                <a16:creationId xmlns:a16="http://schemas.microsoft.com/office/drawing/2014/main" id="{A6F5A1DE-0A2B-CC11-420A-3DD2E0D0A5F3}"/>
              </a:ext>
            </a:extLst>
          </p:cNvPr>
          <p:cNvSpPr>
            <a:spLocks noGrp="1"/>
          </p:cNvSpPr>
          <p:nvPr>
            <p:ph type="dt" sz="half" idx="10"/>
          </p:nvPr>
        </p:nvSpPr>
        <p:spPr/>
        <p:txBody>
          <a:bodyPr/>
          <a:lstStyle/>
          <a:p>
            <a:fld id="{C29B3CB8-AD42-4066-8A68-E063DC913A0D}" type="datetimeFigureOut">
              <a:rPr lang="en-GB" smtClean="0"/>
              <a:t>19/11/2024</a:t>
            </a:fld>
            <a:endParaRPr lang="en-GB"/>
          </a:p>
        </p:txBody>
      </p:sp>
      <p:sp>
        <p:nvSpPr>
          <p:cNvPr id="4" name="Footer Placeholder 3">
            <a:extLst>
              <a:ext uri="{FF2B5EF4-FFF2-40B4-BE49-F238E27FC236}">
                <a16:creationId xmlns:a16="http://schemas.microsoft.com/office/drawing/2014/main" id="{3735B84F-1EC8-B839-BA52-BC33F9B9B09F}"/>
              </a:ext>
            </a:extLst>
          </p:cNvPr>
          <p:cNvSpPr>
            <a:spLocks noGrp="1"/>
          </p:cNvSpPr>
          <p:nvPr>
            <p:ph type="ftr" sz="quarter" idx="11"/>
          </p:nvPr>
        </p:nvSpPr>
        <p:spPr/>
        <p:txBody>
          <a:bodyPr/>
          <a:lstStyle/>
          <a:p>
            <a:endParaRPr lang="en-GB"/>
          </a:p>
        </p:txBody>
      </p:sp>
      <p:sp>
        <p:nvSpPr>
          <p:cNvPr id="5" name="Slide Number Placeholder 4">
            <a:extLst>
              <a:ext uri="{FF2B5EF4-FFF2-40B4-BE49-F238E27FC236}">
                <a16:creationId xmlns:a16="http://schemas.microsoft.com/office/drawing/2014/main" id="{B14BF850-FD1B-CE9F-D05D-FD49BE2E9B5F}"/>
              </a:ext>
            </a:extLst>
          </p:cNvPr>
          <p:cNvSpPr>
            <a:spLocks noGrp="1"/>
          </p:cNvSpPr>
          <p:nvPr>
            <p:ph type="sldNum" sz="quarter" idx="12"/>
          </p:nvPr>
        </p:nvSpPr>
        <p:spPr/>
        <p:txBody>
          <a:bodyPr/>
          <a:lstStyle/>
          <a:p>
            <a:fld id="{A937BC32-7A22-427F-B5BA-AAF16565E7ED}" type="slidenum">
              <a:rPr lang="en-GB" smtClean="0"/>
              <a:t>‹#›</a:t>
            </a:fld>
            <a:endParaRPr lang="en-GB"/>
          </a:p>
        </p:txBody>
      </p:sp>
    </p:spTree>
    <p:extLst>
      <p:ext uri="{BB962C8B-B14F-4D97-AF65-F5344CB8AC3E}">
        <p14:creationId xmlns:p14="http://schemas.microsoft.com/office/powerpoint/2010/main" val="346366674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1749C7EF-3F6B-3B9C-15A8-1D5F7E630C33}"/>
              </a:ext>
            </a:extLst>
          </p:cNvPr>
          <p:cNvSpPr>
            <a:spLocks noGrp="1"/>
          </p:cNvSpPr>
          <p:nvPr>
            <p:ph type="dt" sz="half" idx="10"/>
          </p:nvPr>
        </p:nvSpPr>
        <p:spPr/>
        <p:txBody>
          <a:bodyPr/>
          <a:lstStyle/>
          <a:p>
            <a:fld id="{C29B3CB8-AD42-4066-8A68-E063DC913A0D}" type="datetimeFigureOut">
              <a:rPr lang="en-GB" smtClean="0"/>
              <a:t>19/11/2024</a:t>
            </a:fld>
            <a:endParaRPr lang="en-GB"/>
          </a:p>
        </p:txBody>
      </p:sp>
      <p:sp>
        <p:nvSpPr>
          <p:cNvPr id="3" name="Footer Placeholder 2">
            <a:extLst>
              <a:ext uri="{FF2B5EF4-FFF2-40B4-BE49-F238E27FC236}">
                <a16:creationId xmlns:a16="http://schemas.microsoft.com/office/drawing/2014/main" id="{E6FBD32C-8001-3C19-FF5F-91DDBBEA9F3C}"/>
              </a:ext>
            </a:extLst>
          </p:cNvPr>
          <p:cNvSpPr>
            <a:spLocks noGrp="1"/>
          </p:cNvSpPr>
          <p:nvPr>
            <p:ph type="ftr" sz="quarter" idx="11"/>
          </p:nvPr>
        </p:nvSpPr>
        <p:spPr/>
        <p:txBody>
          <a:bodyPr/>
          <a:lstStyle/>
          <a:p>
            <a:endParaRPr lang="en-GB"/>
          </a:p>
        </p:txBody>
      </p:sp>
      <p:sp>
        <p:nvSpPr>
          <p:cNvPr id="4" name="Slide Number Placeholder 3">
            <a:extLst>
              <a:ext uri="{FF2B5EF4-FFF2-40B4-BE49-F238E27FC236}">
                <a16:creationId xmlns:a16="http://schemas.microsoft.com/office/drawing/2014/main" id="{6229F5A5-1A04-5263-6DBF-1A21EB220260}"/>
              </a:ext>
            </a:extLst>
          </p:cNvPr>
          <p:cNvSpPr>
            <a:spLocks noGrp="1"/>
          </p:cNvSpPr>
          <p:nvPr>
            <p:ph type="sldNum" sz="quarter" idx="12"/>
          </p:nvPr>
        </p:nvSpPr>
        <p:spPr/>
        <p:txBody>
          <a:bodyPr/>
          <a:lstStyle/>
          <a:p>
            <a:fld id="{A937BC32-7A22-427F-B5BA-AAF16565E7ED}" type="slidenum">
              <a:rPr lang="en-GB" smtClean="0"/>
              <a:t>‹#›</a:t>
            </a:fld>
            <a:endParaRPr lang="en-GB"/>
          </a:p>
        </p:txBody>
      </p:sp>
    </p:spTree>
    <p:extLst>
      <p:ext uri="{BB962C8B-B14F-4D97-AF65-F5344CB8AC3E}">
        <p14:creationId xmlns:p14="http://schemas.microsoft.com/office/powerpoint/2010/main" val="427011122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B6265B-7F0E-0904-BC0B-50F743A1706C}"/>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p>
        </p:txBody>
      </p:sp>
      <p:sp>
        <p:nvSpPr>
          <p:cNvPr id="3" name="Content Placeholder 2">
            <a:extLst>
              <a:ext uri="{FF2B5EF4-FFF2-40B4-BE49-F238E27FC236}">
                <a16:creationId xmlns:a16="http://schemas.microsoft.com/office/drawing/2014/main" id="{2F5892B9-0AFA-2AE1-6F0B-5C435EEEF220}"/>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4" name="Text Placeholder 3">
            <a:extLst>
              <a:ext uri="{FF2B5EF4-FFF2-40B4-BE49-F238E27FC236}">
                <a16:creationId xmlns:a16="http://schemas.microsoft.com/office/drawing/2014/main" id="{6FEE8BBC-2EC4-105E-6232-193EBC858FF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57A4FC69-D296-8549-52A8-9E10D50B2399}"/>
              </a:ext>
            </a:extLst>
          </p:cNvPr>
          <p:cNvSpPr>
            <a:spLocks noGrp="1"/>
          </p:cNvSpPr>
          <p:nvPr>
            <p:ph type="dt" sz="half" idx="10"/>
          </p:nvPr>
        </p:nvSpPr>
        <p:spPr/>
        <p:txBody>
          <a:bodyPr/>
          <a:lstStyle/>
          <a:p>
            <a:fld id="{C29B3CB8-AD42-4066-8A68-E063DC913A0D}" type="datetimeFigureOut">
              <a:rPr lang="en-GB" smtClean="0"/>
              <a:t>19/11/2024</a:t>
            </a:fld>
            <a:endParaRPr lang="en-GB"/>
          </a:p>
        </p:txBody>
      </p:sp>
      <p:sp>
        <p:nvSpPr>
          <p:cNvPr id="6" name="Footer Placeholder 5">
            <a:extLst>
              <a:ext uri="{FF2B5EF4-FFF2-40B4-BE49-F238E27FC236}">
                <a16:creationId xmlns:a16="http://schemas.microsoft.com/office/drawing/2014/main" id="{C1B739BD-FA18-C5AD-8321-B6EF3B017032}"/>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7F14E924-04EC-B214-6429-E6436531FA70}"/>
              </a:ext>
            </a:extLst>
          </p:cNvPr>
          <p:cNvSpPr>
            <a:spLocks noGrp="1"/>
          </p:cNvSpPr>
          <p:nvPr>
            <p:ph type="sldNum" sz="quarter" idx="12"/>
          </p:nvPr>
        </p:nvSpPr>
        <p:spPr/>
        <p:txBody>
          <a:bodyPr/>
          <a:lstStyle/>
          <a:p>
            <a:fld id="{A937BC32-7A22-427F-B5BA-AAF16565E7ED}" type="slidenum">
              <a:rPr lang="en-GB" smtClean="0"/>
              <a:t>‹#›</a:t>
            </a:fld>
            <a:endParaRPr lang="en-GB"/>
          </a:p>
        </p:txBody>
      </p:sp>
    </p:spTree>
    <p:extLst>
      <p:ext uri="{BB962C8B-B14F-4D97-AF65-F5344CB8AC3E}">
        <p14:creationId xmlns:p14="http://schemas.microsoft.com/office/powerpoint/2010/main" val="376050963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25A42E-C45B-F7F1-C276-E4FDBA12DA67}"/>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p>
        </p:txBody>
      </p:sp>
      <p:sp>
        <p:nvSpPr>
          <p:cNvPr id="3" name="Picture Placeholder 2">
            <a:extLst>
              <a:ext uri="{FF2B5EF4-FFF2-40B4-BE49-F238E27FC236}">
                <a16:creationId xmlns:a16="http://schemas.microsoft.com/office/drawing/2014/main" id="{81445857-89BB-5CF8-3D58-C32E4AAC80FD}"/>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GB"/>
          </a:p>
        </p:txBody>
      </p:sp>
      <p:sp>
        <p:nvSpPr>
          <p:cNvPr id="4" name="Text Placeholder 3">
            <a:extLst>
              <a:ext uri="{FF2B5EF4-FFF2-40B4-BE49-F238E27FC236}">
                <a16:creationId xmlns:a16="http://schemas.microsoft.com/office/drawing/2014/main" id="{4736D9DC-3D7D-3DBA-553B-A5659B842B4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B83BBA90-2253-3A0F-DCEF-9FC9FDC25945}"/>
              </a:ext>
            </a:extLst>
          </p:cNvPr>
          <p:cNvSpPr>
            <a:spLocks noGrp="1"/>
          </p:cNvSpPr>
          <p:nvPr>
            <p:ph type="dt" sz="half" idx="10"/>
          </p:nvPr>
        </p:nvSpPr>
        <p:spPr/>
        <p:txBody>
          <a:bodyPr/>
          <a:lstStyle/>
          <a:p>
            <a:fld id="{C29B3CB8-AD42-4066-8A68-E063DC913A0D}" type="datetimeFigureOut">
              <a:rPr lang="en-GB" smtClean="0"/>
              <a:t>19/11/2024</a:t>
            </a:fld>
            <a:endParaRPr lang="en-GB"/>
          </a:p>
        </p:txBody>
      </p:sp>
      <p:sp>
        <p:nvSpPr>
          <p:cNvPr id="6" name="Footer Placeholder 5">
            <a:extLst>
              <a:ext uri="{FF2B5EF4-FFF2-40B4-BE49-F238E27FC236}">
                <a16:creationId xmlns:a16="http://schemas.microsoft.com/office/drawing/2014/main" id="{7CF9A556-775E-8C36-6CD5-F7449135E578}"/>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BDAD5A2A-58C4-55CF-DA46-83674442CBFB}"/>
              </a:ext>
            </a:extLst>
          </p:cNvPr>
          <p:cNvSpPr>
            <a:spLocks noGrp="1"/>
          </p:cNvSpPr>
          <p:nvPr>
            <p:ph type="sldNum" sz="quarter" idx="12"/>
          </p:nvPr>
        </p:nvSpPr>
        <p:spPr/>
        <p:txBody>
          <a:bodyPr/>
          <a:lstStyle/>
          <a:p>
            <a:fld id="{A937BC32-7A22-427F-B5BA-AAF16565E7ED}" type="slidenum">
              <a:rPr lang="en-GB" smtClean="0"/>
              <a:t>‹#›</a:t>
            </a:fld>
            <a:endParaRPr lang="en-GB"/>
          </a:p>
        </p:txBody>
      </p:sp>
    </p:spTree>
    <p:extLst>
      <p:ext uri="{BB962C8B-B14F-4D97-AF65-F5344CB8AC3E}">
        <p14:creationId xmlns:p14="http://schemas.microsoft.com/office/powerpoint/2010/main" val="388707791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86D71A6A-6263-0DAB-FF99-B0A540E07E78}"/>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GB"/>
              <a:t>Click to edit Master title style</a:t>
            </a:r>
          </a:p>
        </p:txBody>
      </p:sp>
      <p:sp>
        <p:nvSpPr>
          <p:cNvPr id="3" name="Text Placeholder 2">
            <a:extLst>
              <a:ext uri="{FF2B5EF4-FFF2-40B4-BE49-F238E27FC236}">
                <a16:creationId xmlns:a16="http://schemas.microsoft.com/office/drawing/2014/main" id="{C0161EE9-43A9-A7ED-076E-2B902DD93975}"/>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4" name="Date Placeholder 3">
            <a:extLst>
              <a:ext uri="{FF2B5EF4-FFF2-40B4-BE49-F238E27FC236}">
                <a16:creationId xmlns:a16="http://schemas.microsoft.com/office/drawing/2014/main" id="{7C8B5EAD-B87B-9C09-516C-64D94288A8D3}"/>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C29B3CB8-AD42-4066-8A68-E063DC913A0D}" type="datetimeFigureOut">
              <a:rPr lang="en-GB" smtClean="0"/>
              <a:t>19/11/2024</a:t>
            </a:fld>
            <a:endParaRPr lang="en-GB"/>
          </a:p>
        </p:txBody>
      </p:sp>
      <p:sp>
        <p:nvSpPr>
          <p:cNvPr id="5" name="Footer Placeholder 4">
            <a:extLst>
              <a:ext uri="{FF2B5EF4-FFF2-40B4-BE49-F238E27FC236}">
                <a16:creationId xmlns:a16="http://schemas.microsoft.com/office/drawing/2014/main" id="{1A133047-6CAF-E838-8EA4-D000814510A3}"/>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GB"/>
          </a:p>
        </p:txBody>
      </p:sp>
      <p:sp>
        <p:nvSpPr>
          <p:cNvPr id="6" name="Slide Number Placeholder 5">
            <a:extLst>
              <a:ext uri="{FF2B5EF4-FFF2-40B4-BE49-F238E27FC236}">
                <a16:creationId xmlns:a16="http://schemas.microsoft.com/office/drawing/2014/main" id="{32F69528-25EB-823D-BD9A-05A0615475D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A937BC32-7A22-427F-B5BA-AAF16565E7ED}" type="slidenum">
              <a:rPr lang="en-GB" smtClean="0"/>
              <a:t>‹#›</a:t>
            </a:fld>
            <a:endParaRPr lang="en-GB"/>
          </a:p>
        </p:txBody>
      </p:sp>
    </p:spTree>
    <p:extLst>
      <p:ext uri="{BB962C8B-B14F-4D97-AF65-F5344CB8AC3E}">
        <p14:creationId xmlns:p14="http://schemas.microsoft.com/office/powerpoint/2010/main" val="62882199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7" Type="http://schemas.openxmlformats.org/officeDocument/2006/relationships/image" Target="../media/image9.png"/><Relationship Id="rId2" Type="http://schemas.openxmlformats.org/officeDocument/2006/relationships/image" Target="../media/image5.jpeg"/><Relationship Id="rId1" Type="http://schemas.openxmlformats.org/officeDocument/2006/relationships/slideLayout" Target="../slideLayouts/slideLayout7.xml"/><Relationship Id="rId6" Type="http://schemas.openxmlformats.org/officeDocument/2006/relationships/image" Target="../media/image8.png"/><Relationship Id="rId5" Type="http://schemas.openxmlformats.org/officeDocument/2006/relationships/image" Target="../media/image7.png"/><Relationship Id="rId4" Type="http://schemas.microsoft.com/office/2007/relationships/hdphoto" Target="../media/hdphoto1.wdp"/></Relationships>
</file>

<file path=ppt/slides/_rels/slide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5.jpeg"/><Relationship Id="rId1" Type="http://schemas.openxmlformats.org/officeDocument/2006/relationships/slideLayout" Target="../slideLayouts/slideLayout7.xml"/><Relationship Id="rId5" Type="http://schemas.openxmlformats.org/officeDocument/2006/relationships/image" Target="../media/image11.png"/><Relationship Id="rId4" Type="http://schemas.microsoft.com/office/2007/relationships/hdphoto" Target="../media/hdphoto2.wdp"/></Relationships>
</file>

<file path=ppt/slides/_rels/slide9.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FC8B0D06-33BA-C3E8-983C-36C5A77962AC}"/>
              </a:ext>
            </a:extLst>
          </p:cNvPr>
          <p:cNvPicPr>
            <a:picLocks noChangeAspect="1"/>
          </p:cNvPicPr>
          <p:nvPr/>
        </p:nvPicPr>
        <p:blipFill>
          <a:blip r:embed="rId2"/>
          <a:stretch>
            <a:fillRect/>
          </a:stretch>
        </p:blipFill>
        <p:spPr>
          <a:xfrm>
            <a:off x="-23963" y="0"/>
            <a:ext cx="12268679" cy="6901132"/>
          </a:xfrm>
          <a:prstGeom prst="rect">
            <a:avLst/>
          </a:prstGeom>
        </p:spPr>
      </p:pic>
      <p:pic>
        <p:nvPicPr>
          <p:cNvPr id="4" name="Picture 3">
            <a:extLst>
              <a:ext uri="{FF2B5EF4-FFF2-40B4-BE49-F238E27FC236}">
                <a16:creationId xmlns:a16="http://schemas.microsoft.com/office/drawing/2014/main" id="{AB7FC2AD-A73C-3EF1-5005-ED418B468718}"/>
              </a:ext>
            </a:extLst>
          </p:cNvPr>
          <p:cNvPicPr>
            <a:picLocks noChangeAspect="1"/>
          </p:cNvPicPr>
          <p:nvPr/>
        </p:nvPicPr>
        <p:blipFill>
          <a:blip r:embed="rId3"/>
          <a:stretch>
            <a:fillRect/>
          </a:stretch>
        </p:blipFill>
        <p:spPr>
          <a:xfrm>
            <a:off x="-40257" y="-44890"/>
            <a:ext cx="12301268" cy="3552965"/>
          </a:xfrm>
          <a:prstGeom prst="rect">
            <a:avLst/>
          </a:prstGeom>
        </p:spPr>
      </p:pic>
      <p:sp>
        <p:nvSpPr>
          <p:cNvPr id="2" name="Title 1">
            <a:extLst>
              <a:ext uri="{FF2B5EF4-FFF2-40B4-BE49-F238E27FC236}">
                <a16:creationId xmlns:a16="http://schemas.microsoft.com/office/drawing/2014/main" id="{2A8B1DD0-69FB-1D0D-9C99-D56812A3E21F}"/>
              </a:ext>
            </a:extLst>
          </p:cNvPr>
          <p:cNvSpPr>
            <a:spLocks noGrp="1"/>
          </p:cNvSpPr>
          <p:nvPr>
            <p:ph type="ctrTitle"/>
          </p:nvPr>
        </p:nvSpPr>
        <p:spPr/>
        <p:txBody>
          <a:bodyPr/>
          <a:lstStyle/>
          <a:p>
            <a:r>
              <a:rPr lang="en-GB">
                <a:solidFill>
                  <a:schemeClr val="bg1"/>
                </a:solidFill>
              </a:rPr>
              <a:t>G01</a:t>
            </a:r>
          </a:p>
        </p:txBody>
      </p:sp>
      <p:sp>
        <p:nvSpPr>
          <p:cNvPr id="3" name="Subtitle 2">
            <a:extLst>
              <a:ext uri="{FF2B5EF4-FFF2-40B4-BE49-F238E27FC236}">
                <a16:creationId xmlns:a16="http://schemas.microsoft.com/office/drawing/2014/main" id="{FC3E0842-9239-617E-BCB8-B4CDF2EEFBEC}"/>
              </a:ext>
            </a:extLst>
          </p:cNvPr>
          <p:cNvSpPr>
            <a:spLocks noGrp="1"/>
          </p:cNvSpPr>
          <p:nvPr>
            <p:ph type="subTitle" idx="1"/>
          </p:nvPr>
        </p:nvSpPr>
        <p:spPr/>
        <p:txBody>
          <a:bodyPr/>
          <a:lstStyle/>
          <a:p>
            <a:r>
              <a:rPr lang="en-GB">
                <a:solidFill>
                  <a:schemeClr val="bg1"/>
                </a:solidFill>
              </a:rPr>
              <a:t>Adam, Unais, Matt</a:t>
            </a:r>
          </a:p>
        </p:txBody>
      </p:sp>
    </p:spTree>
    <p:extLst>
      <p:ext uri="{BB962C8B-B14F-4D97-AF65-F5344CB8AC3E}">
        <p14:creationId xmlns:p14="http://schemas.microsoft.com/office/powerpoint/2010/main" val="4755229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descr="A bright light in space&#10;&#10;Description automatically generated">
            <a:extLst>
              <a:ext uri="{FF2B5EF4-FFF2-40B4-BE49-F238E27FC236}">
                <a16:creationId xmlns:a16="http://schemas.microsoft.com/office/drawing/2014/main" id="{0E683F0A-0AA6-6748-361E-7E6F31681D00}"/>
              </a:ext>
            </a:extLst>
          </p:cNvPr>
          <p:cNvPicPr>
            <a:picLocks noChangeAspect="1"/>
          </p:cNvPicPr>
          <p:nvPr/>
        </p:nvPicPr>
        <p:blipFill>
          <a:blip r:embed="rId2">
            <a:alphaModFix/>
          </a:blip>
          <a:srcRect l="35417" r="15586"/>
          <a:stretch/>
        </p:blipFill>
        <p:spPr>
          <a:xfrm>
            <a:off x="14252" y="10"/>
            <a:ext cx="4724004" cy="6857990"/>
          </a:xfrm>
          <a:prstGeom prst="rect">
            <a:avLst/>
          </a:prstGeom>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p:spPr>
      </p:pic>
      <p:sp>
        <p:nvSpPr>
          <p:cNvPr id="2" name="Title 1">
            <a:extLst>
              <a:ext uri="{FF2B5EF4-FFF2-40B4-BE49-F238E27FC236}">
                <a16:creationId xmlns:a16="http://schemas.microsoft.com/office/drawing/2014/main" id="{BD5FFCD2-D39E-4CD7-CBCB-718A146E716E}"/>
              </a:ext>
            </a:extLst>
          </p:cNvPr>
          <p:cNvSpPr>
            <a:spLocks noGrp="1"/>
          </p:cNvSpPr>
          <p:nvPr>
            <p:ph type="title"/>
          </p:nvPr>
        </p:nvSpPr>
        <p:spPr>
          <a:xfrm>
            <a:off x="1532517" y="1529083"/>
            <a:ext cx="3822189" cy="1899912"/>
          </a:xfrm>
        </p:spPr>
        <p:txBody>
          <a:bodyPr vert="horz" lIns="91440" tIns="45720" rIns="91440" bIns="45720" rtlCol="0" anchor="ctr">
            <a:normAutofit/>
          </a:bodyPr>
          <a:lstStyle/>
          <a:p>
            <a:r>
              <a:rPr lang="en-US" sz="4000" err="1">
                <a:solidFill>
                  <a:schemeClr val="bg1"/>
                </a:solidFill>
              </a:rPr>
              <a:t>AstroDev</a:t>
            </a:r>
            <a:endParaRPr lang="en-US" sz="4000">
              <a:solidFill>
                <a:schemeClr val="bg1"/>
              </a:solidFill>
            </a:endParaRPr>
          </a:p>
        </p:txBody>
      </p:sp>
      <p:sp>
        <p:nvSpPr>
          <p:cNvPr id="23" name="TextBox 22">
            <a:extLst>
              <a:ext uri="{FF2B5EF4-FFF2-40B4-BE49-F238E27FC236}">
                <a16:creationId xmlns:a16="http://schemas.microsoft.com/office/drawing/2014/main" id="{58E0477E-4983-1339-293C-5785099644FC}"/>
              </a:ext>
            </a:extLst>
          </p:cNvPr>
          <p:cNvSpPr txBox="1"/>
          <p:nvPr/>
        </p:nvSpPr>
        <p:spPr>
          <a:xfrm>
            <a:off x="4738255" y="0"/>
            <a:ext cx="7439495" cy="6857990"/>
          </a:xfrm>
          <a:prstGeom prst="rect">
            <a:avLst/>
          </a:prstGeom>
        </p:spPr>
        <p:txBody>
          <a:bodyPr vert="horz" lIns="91440" tIns="45720" rIns="91440" bIns="45720" rtlCol="0">
            <a:noAutofit/>
          </a:bodyPr>
          <a:lstStyle/>
          <a:p>
            <a:pPr>
              <a:lnSpc>
                <a:spcPct val="90000"/>
              </a:lnSpc>
              <a:spcAft>
                <a:spcPts val="600"/>
              </a:spcAft>
            </a:pPr>
            <a:r>
              <a:rPr lang="en-US" b="0" i="0" err="1">
                <a:solidFill>
                  <a:schemeClr val="bg1"/>
                </a:solidFill>
                <a:effectLst/>
              </a:rPr>
              <a:t>AstroDev</a:t>
            </a:r>
            <a:r>
              <a:rPr lang="en-US" b="0" i="0">
                <a:solidFill>
                  <a:schemeClr val="bg1"/>
                </a:solidFill>
                <a:effectLst/>
              </a:rPr>
              <a:t> is an innovative company that has created near-instant communication between space shuttles and Earth. </a:t>
            </a:r>
            <a:r>
              <a:rPr lang="en-US" b="0" i="0" err="1">
                <a:solidFill>
                  <a:schemeClr val="bg1"/>
                </a:solidFill>
                <a:effectLst/>
              </a:rPr>
              <a:t>Utilising</a:t>
            </a:r>
            <a:r>
              <a:rPr lang="en-US" b="0" i="0">
                <a:solidFill>
                  <a:schemeClr val="bg1"/>
                </a:solidFill>
                <a:effectLst/>
              </a:rPr>
              <a:t> a network of multiple ground stations to allow spacecraft to not only send research data to earth, but also navigate to different locations in space.</a:t>
            </a:r>
          </a:p>
          <a:p>
            <a:pPr>
              <a:lnSpc>
                <a:spcPct val="90000"/>
              </a:lnSpc>
              <a:spcAft>
                <a:spcPts val="600"/>
              </a:spcAft>
            </a:pPr>
            <a:r>
              <a:rPr lang="en-US" b="0" i="0">
                <a:solidFill>
                  <a:schemeClr val="bg1"/>
                </a:solidFill>
                <a:effectLst/>
              </a:rPr>
              <a:t>For the </a:t>
            </a:r>
            <a:r>
              <a:rPr lang="en-US" b="0" i="0" err="1">
                <a:solidFill>
                  <a:schemeClr val="bg1"/>
                </a:solidFill>
                <a:effectLst/>
              </a:rPr>
              <a:t>AstroDev</a:t>
            </a:r>
            <a:r>
              <a:rPr lang="en-US" b="0" i="0">
                <a:solidFill>
                  <a:schemeClr val="bg1"/>
                </a:solidFill>
                <a:effectLst/>
              </a:rPr>
              <a:t> case study, we have used a range of technologies, including cloud storage, a private network, a dedicated data storage layer, a business logic layer, IoT integrations, and an internal API. The data we have stored in our datasets include navigation data, raw telemetry data, research data, spacecraft analytics, staff information, and system logs.</a:t>
            </a:r>
          </a:p>
          <a:p>
            <a:pPr>
              <a:lnSpc>
                <a:spcPct val="90000"/>
              </a:lnSpc>
              <a:spcAft>
                <a:spcPts val="600"/>
              </a:spcAft>
            </a:pPr>
            <a:r>
              <a:rPr lang="en-US" b="0" i="0" err="1">
                <a:solidFill>
                  <a:schemeClr val="bg1"/>
                </a:solidFill>
                <a:effectLst/>
              </a:rPr>
              <a:t>AstroDev</a:t>
            </a:r>
            <a:r>
              <a:rPr lang="en-US" b="0" i="0">
                <a:solidFill>
                  <a:schemeClr val="bg1"/>
                </a:solidFill>
                <a:effectLst/>
              </a:rPr>
              <a:t> was chosen for this case study due to its high risk appetite, which contrasts </a:t>
            </a:r>
            <a:r>
              <a:rPr lang="en-US" b="0" i="0" err="1">
                <a:solidFill>
                  <a:schemeClr val="bg1"/>
                </a:solidFill>
                <a:effectLst/>
              </a:rPr>
              <a:t>DefenseVenture</a:t>
            </a:r>
            <a:r>
              <a:rPr lang="en-US" b="0" i="0">
                <a:solidFill>
                  <a:schemeClr val="bg1"/>
                </a:solidFill>
                <a:effectLst/>
              </a:rPr>
              <a:t> which follows a medium-risk approach. This difference seemed to provide more of a challenge as there would be more to do. Additionally, space exploration is an intriguing topic which was another reason for our </a:t>
            </a:r>
            <a:r>
              <a:rPr lang="en-US">
                <a:solidFill>
                  <a:schemeClr val="bg1"/>
                </a:solidFill>
              </a:rPr>
              <a:t>selection</a:t>
            </a:r>
            <a:r>
              <a:rPr lang="en-US" b="0" i="0">
                <a:solidFill>
                  <a:schemeClr val="bg1"/>
                </a:solidFill>
                <a:effectLst/>
              </a:rPr>
              <a:t> of </a:t>
            </a:r>
            <a:r>
              <a:rPr lang="en-US" b="0" i="0" err="1">
                <a:solidFill>
                  <a:schemeClr val="bg1"/>
                </a:solidFill>
                <a:effectLst/>
              </a:rPr>
              <a:t>AstroDev</a:t>
            </a:r>
            <a:r>
              <a:rPr lang="en-US" b="0" i="0">
                <a:solidFill>
                  <a:schemeClr val="bg1"/>
                </a:solidFill>
                <a:effectLst/>
              </a:rPr>
              <a:t>.</a:t>
            </a:r>
          </a:p>
          <a:p>
            <a:pPr>
              <a:lnSpc>
                <a:spcPct val="90000"/>
              </a:lnSpc>
              <a:spcAft>
                <a:spcPts val="600"/>
              </a:spcAft>
            </a:pPr>
            <a:r>
              <a:rPr lang="en-US" b="0" i="0">
                <a:solidFill>
                  <a:schemeClr val="bg1"/>
                </a:solidFill>
                <a:effectLst/>
              </a:rPr>
              <a:t>However, several ambiguities were identified in the </a:t>
            </a:r>
            <a:r>
              <a:rPr lang="en-US" b="0" i="0" err="1">
                <a:solidFill>
                  <a:schemeClr val="bg1"/>
                </a:solidFill>
                <a:effectLst/>
              </a:rPr>
              <a:t>AstroDev</a:t>
            </a:r>
            <a:r>
              <a:rPr lang="en-US" b="0" i="0">
                <a:solidFill>
                  <a:schemeClr val="bg1"/>
                </a:solidFill>
                <a:effectLst/>
              </a:rPr>
              <a:t> documentation. The system architecture and stakeholders were inconsistent throughout the document. To address this issue, we made the following assumptions:</a:t>
            </a:r>
          </a:p>
          <a:p>
            <a:pPr marL="285750" indent="-228600">
              <a:lnSpc>
                <a:spcPct val="90000"/>
              </a:lnSpc>
              <a:spcAft>
                <a:spcPts val="600"/>
              </a:spcAft>
              <a:buFont typeface="Arial" panose="020B0604020202020204" pitchFamily="34" charset="0"/>
              <a:buChar char="•"/>
            </a:pPr>
            <a:r>
              <a:rPr lang="en-US" b="0" i="0" err="1">
                <a:solidFill>
                  <a:schemeClr val="bg1"/>
                </a:solidFill>
                <a:effectLst/>
              </a:rPr>
              <a:t>AstroDev</a:t>
            </a:r>
            <a:r>
              <a:rPr lang="en-US" b="0" i="0">
                <a:solidFill>
                  <a:schemeClr val="bg1"/>
                </a:solidFill>
                <a:effectLst/>
              </a:rPr>
              <a:t> operates as a space agency rather than as a provider of network services to other space agencies. This is due to </a:t>
            </a:r>
            <a:r>
              <a:rPr lang="en-US" b="0" i="0" err="1">
                <a:solidFill>
                  <a:schemeClr val="bg1"/>
                </a:solidFill>
                <a:effectLst/>
              </a:rPr>
              <a:t>AstroDev</a:t>
            </a:r>
            <a:r>
              <a:rPr lang="en-US" b="0" i="0">
                <a:solidFill>
                  <a:schemeClr val="bg1"/>
                </a:solidFill>
                <a:effectLst/>
              </a:rPr>
              <a:t> using ground stations for data verification and researcher access through cloud servers.</a:t>
            </a:r>
          </a:p>
          <a:p>
            <a:pPr marL="285750" indent="-228600">
              <a:lnSpc>
                <a:spcPct val="90000"/>
              </a:lnSpc>
              <a:spcAft>
                <a:spcPts val="600"/>
              </a:spcAft>
              <a:buFont typeface="Arial" panose="020B0604020202020204" pitchFamily="34" charset="0"/>
              <a:buChar char="•"/>
            </a:pPr>
            <a:r>
              <a:rPr lang="en-US" b="0" i="0" err="1">
                <a:solidFill>
                  <a:schemeClr val="bg1"/>
                </a:solidFill>
                <a:effectLst/>
              </a:rPr>
              <a:t>AstroDev</a:t>
            </a:r>
            <a:r>
              <a:rPr lang="en-US" b="0" i="0">
                <a:solidFill>
                  <a:schemeClr val="bg1"/>
                </a:solidFill>
                <a:effectLst/>
              </a:rPr>
              <a:t> only had a </a:t>
            </a:r>
            <a:r>
              <a:rPr lang="en-US" b="0" i="0" err="1">
                <a:solidFill>
                  <a:schemeClr val="bg1"/>
                </a:solidFill>
                <a:effectLst/>
              </a:rPr>
              <a:t>decentralised</a:t>
            </a:r>
            <a:r>
              <a:rPr lang="en-US" b="0" i="0">
                <a:solidFill>
                  <a:schemeClr val="bg1"/>
                </a:solidFill>
                <a:effectLst/>
              </a:rPr>
              <a:t> network for security as there were no other mentions of security throughout the documentation.</a:t>
            </a:r>
          </a:p>
        </p:txBody>
      </p:sp>
    </p:spTree>
    <p:extLst>
      <p:ext uri="{BB962C8B-B14F-4D97-AF65-F5344CB8AC3E}">
        <p14:creationId xmlns:p14="http://schemas.microsoft.com/office/powerpoint/2010/main" val="25977163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78EEAC-C25A-C3E9-7015-42961C824B54}"/>
              </a:ext>
            </a:extLst>
          </p:cNvPr>
          <p:cNvSpPr>
            <a:spLocks noGrp="1"/>
          </p:cNvSpPr>
          <p:nvPr>
            <p:ph type="title"/>
          </p:nvPr>
        </p:nvSpPr>
        <p:spPr>
          <a:xfrm>
            <a:off x="1246824" y="643467"/>
            <a:ext cx="4772975" cy="1800526"/>
          </a:xfrm>
        </p:spPr>
        <p:txBody>
          <a:bodyPr>
            <a:normAutofit/>
          </a:bodyPr>
          <a:lstStyle/>
          <a:p>
            <a:r>
              <a:rPr lang="en-GB" sz="4100" err="1"/>
              <a:t>AstroDev</a:t>
            </a:r>
            <a:r>
              <a:rPr lang="en-GB" sz="4100"/>
              <a:t> Threat Model and Architecture</a:t>
            </a:r>
          </a:p>
        </p:txBody>
      </p:sp>
      <p:sp>
        <p:nvSpPr>
          <p:cNvPr id="3" name="Content Placeholder 2">
            <a:extLst>
              <a:ext uri="{FF2B5EF4-FFF2-40B4-BE49-F238E27FC236}">
                <a16:creationId xmlns:a16="http://schemas.microsoft.com/office/drawing/2014/main" id="{028F78F8-ED48-0ED9-0E04-C88B8DD1D69B}"/>
              </a:ext>
            </a:extLst>
          </p:cNvPr>
          <p:cNvSpPr>
            <a:spLocks noGrp="1"/>
          </p:cNvSpPr>
          <p:nvPr>
            <p:ph idx="1"/>
          </p:nvPr>
        </p:nvSpPr>
        <p:spPr>
          <a:xfrm>
            <a:off x="1246824" y="2623381"/>
            <a:ext cx="4772974" cy="3553581"/>
          </a:xfrm>
        </p:spPr>
        <p:txBody>
          <a:bodyPr>
            <a:normAutofit/>
          </a:bodyPr>
          <a:lstStyle/>
          <a:p>
            <a:pPr marL="0" indent="0">
              <a:buNone/>
            </a:pPr>
            <a:r>
              <a:rPr lang="en-US" sz="1000" b="1"/>
              <a:t>What are we working on?</a:t>
            </a:r>
          </a:p>
          <a:p>
            <a:pPr marL="0" indent="0">
              <a:buNone/>
            </a:pPr>
            <a:r>
              <a:rPr lang="en-US" sz="1000"/>
              <a:t>We are working on AstroDevs security. This company works on transmission of data from extraterrestrial sources as well as researching the data that is sent from their space shuttles. As a company with a high risk appetite, they are prone to many attacks from external entities. </a:t>
            </a:r>
          </a:p>
          <a:p>
            <a:pPr marL="0" indent="0">
              <a:buNone/>
            </a:pPr>
            <a:r>
              <a:rPr lang="en-US" sz="1000" b="1"/>
              <a:t>What can go wrong? </a:t>
            </a:r>
          </a:p>
          <a:p>
            <a:pPr marL="0" indent="0">
              <a:buNone/>
            </a:pPr>
            <a:r>
              <a:rPr lang="en-US" sz="1000"/>
              <a:t>In the attempt to mitigate the security flaws, more security flaws could develop. Security flaws that are already present in the software could also lead to the risk of loss of human life on-board the space shuttles. Employee data could also be leaked if the correct security measures aren’t implemented during and after development.</a:t>
            </a:r>
          </a:p>
          <a:p>
            <a:pPr marL="0" indent="0">
              <a:buNone/>
            </a:pPr>
            <a:r>
              <a:rPr lang="en-US" sz="1000" b="1"/>
              <a:t>What are we going to do about it?</a:t>
            </a:r>
          </a:p>
          <a:p>
            <a:pPr marL="0" indent="0">
              <a:buNone/>
            </a:pPr>
            <a:r>
              <a:rPr lang="en-US" sz="1000"/>
              <a:t>We are going to improve the security of AstroDev by implementing different methods following the STRIDE model, as well as working with the CIA model too.</a:t>
            </a:r>
          </a:p>
          <a:p>
            <a:pPr marL="0" indent="0">
              <a:buNone/>
            </a:pPr>
            <a:r>
              <a:rPr lang="en-US" sz="1000" b="1"/>
              <a:t>Did we do a good enough job? </a:t>
            </a:r>
          </a:p>
          <a:p>
            <a:pPr marL="0" indent="0">
              <a:buNone/>
            </a:pPr>
            <a:r>
              <a:rPr lang="en-US" sz="1000"/>
              <a:t>Yes, after lots of consideration and identification through threat models and architecture, we believe we did a good enough job.</a:t>
            </a:r>
            <a:endParaRPr lang="en-GB" sz="1000"/>
          </a:p>
        </p:txBody>
      </p:sp>
      <p:pic>
        <p:nvPicPr>
          <p:cNvPr id="5" name="Picture 4" descr="A diagram of a business process&#10;&#10;Description automatically generated">
            <a:extLst>
              <a:ext uri="{FF2B5EF4-FFF2-40B4-BE49-F238E27FC236}">
                <a16:creationId xmlns:a16="http://schemas.microsoft.com/office/drawing/2014/main" id="{F885EED4-0A7F-9C3E-97E0-CCDAE1D134F7}"/>
              </a:ext>
            </a:extLst>
          </p:cNvPr>
          <p:cNvPicPr>
            <a:picLocks noChangeAspect="1"/>
          </p:cNvPicPr>
          <p:nvPr/>
        </p:nvPicPr>
        <p:blipFill>
          <a:blip r:embed="rId2">
            <a:extLst>
              <a:ext uri="{28A0092B-C50C-407E-A947-70E740481C1C}">
                <a14:useLocalDpi xmlns:a14="http://schemas.microsoft.com/office/drawing/2010/main" val="0"/>
              </a:ext>
            </a:extLst>
          </a:blip>
          <a:srcRect l="4084" t="5898" r="1470"/>
          <a:stretch/>
        </p:blipFill>
        <p:spPr>
          <a:xfrm>
            <a:off x="7700211" y="708164"/>
            <a:ext cx="3848322" cy="2415612"/>
          </a:xfrm>
          <a:prstGeom prst="rect">
            <a:avLst/>
          </a:prstGeom>
        </p:spPr>
      </p:pic>
      <p:pic>
        <p:nvPicPr>
          <p:cNvPr id="4" name="Picture 2" descr="A diagram of a software system&#10;&#10;Description automatically generated">
            <a:extLst>
              <a:ext uri="{FF2B5EF4-FFF2-40B4-BE49-F238E27FC236}">
                <a16:creationId xmlns:a16="http://schemas.microsoft.com/office/drawing/2014/main" id="{78A53862-3A93-2962-F4E4-918D072A5F80}"/>
              </a:ext>
            </a:extLst>
          </p:cNvPr>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7700211" y="3675599"/>
            <a:ext cx="3848322" cy="254951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88849979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7" name="Content Placeholder 6">
            <a:extLst>
              <a:ext uri="{FF2B5EF4-FFF2-40B4-BE49-F238E27FC236}">
                <a16:creationId xmlns:a16="http://schemas.microsoft.com/office/drawing/2014/main" id="{89C8DF6D-0DD1-9090-AB1F-F9442C365F27}"/>
              </a:ext>
            </a:extLst>
          </p:cNvPr>
          <p:cNvGraphicFramePr>
            <a:graphicFrameLocks noGrp="1"/>
          </p:cNvGraphicFramePr>
          <p:nvPr>
            <p:ph idx="1"/>
          </p:nvPr>
        </p:nvGraphicFramePr>
        <p:xfrm>
          <a:off x="0" y="3"/>
          <a:ext cx="12236335" cy="6857999"/>
        </p:xfrm>
        <a:graphic>
          <a:graphicData uri="http://schemas.openxmlformats.org/drawingml/2006/table">
            <a:tbl>
              <a:tblPr firstRow="1" firstCol="1" bandRow="1">
                <a:tableStyleId>{5C22544A-7EE6-4342-B048-85BDC9FD1C3A}</a:tableStyleId>
              </a:tblPr>
              <a:tblGrid>
                <a:gridCol w="827314">
                  <a:extLst>
                    <a:ext uri="{9D8B030D-6E8A-4147-A177-3AD203B41FA5}">
                      <a16:colId xmlns:a16="http://schemas.microsoft.com/office/drawing/2014/main" val="3717465963"/>
                    </a:ext>
                  </a:extLst>
                </a:gridCol>
                <a:gridCol w="1502228">
                  <a:extLst>
                    <a:ext uri="{9D8B030D-6E8A-4147-A177-3AD203B41FA5}">
                      <a16:colId xmlns:a16="http://schemas.microsoft.com/office/drawing/2014/main" val="1762881203"/>
                    </a:ext>
                  </a:extLst>
                </a:gridCol>
                <a:gridCol w="1792515">
                  <a:extLst>
                    <a:ext uri="{9D8B030D-6E8A-4147-A177-3AD203B41FA5}">
                      <a16:colId xmlns:a16="http://schemas.microsoft.com/office/drawing/2014/main" val="2665067236"/>
                    </a:ext>
                  </a:extLst>
                </a:gridCol>
                <a:gridCol w="1008743">
                  <a:extLst>
                    <a:ext uri="{9D8B030D-6E8A-4147-A177-3AD203B41FA5}">
                      <a16:colId xmlns:a16="http://schemas.microsoft.com/office/drawing/2014/main" val="3146320574"/>
                    </a:ext>
                  </a:extLst>
                </a:gridCol>
                <a:gridCol w="943429">
                  <a:extLst>
                    <a:ext uri="{9D8B030D-6E8A-4147-A177-3AD203B41FA5}">
                      <a16:colId xmlns:a16="http://schemas.microsoft.com/office/drawing/2014/main" val="3577363226"/>
                    </a:ext>
                  </a:extLst>
                </a:gridCol>
                <a:gridCol w="1277257">
                  <a:extLst>
                    <a:ext uri="{9D8B030D-6E8A-4147-A177-3AD203B41FA5}">
                      <a16:colId xmlns:a16="http://schemas.microsoft.com/office/drawing/2014/main" val="2295509821"/>
                    </a:ext>
                  </a:extLst>
                </a:gridCol>
                <a:gridCol w="2939143">
                  <a:extLst>
                    <a:ext uri="{9D8B030D-6E8A-4147-A177-3AD203B41FA5}">
                      <a16:colId xmlns:a16="http://schemas.microsoft.com/office/drawing/2014/main" val="1921553136"/>
                    </a:ext>
                  </a:extLst>
                </a:gridCol>
                <a:gridCol w="1124857">
                  <a:extLst>
                    <a:ext uri="{9D8B030D-6E8A-4147-A177-3AD203B41FA5}">
                      <a16:colId xmlns:a16="http://schemas.microsoft.com/office/drawing/2014/main" val="4173002733"/>
                    </a:ext>
                  </a:extLst>
                </a:gridCol>
                <a:gridCol w="820849">
                  <a:extLst>
                    <a:ext uri="{9D8B030D-6E8A-4147-A177-3AD203B41FA5}">
                      <a16:colId xmlns:a16="http://schemas.microsoft.com/office/drawing/2014/main" val="3178183665"/>
                    </a:ext>
                  </a:extLst>
                </a:gridCol>
              </a:tblGrid>
              <a:tr h="651945">
                <a:tc>
                  <a:txBody>
                    <a:bodyPr/>
                    <a:lstStyle/>
                    <a:p>
                      <a:pPr algn="l">
                        <a:lnSpc>
                          <a:spcPct val="107000"/>
                        </a:lnSpc>
                        <a:spcAft>
                          <a:spcPts val="800"/>
                        </a:spcAft>
                      </a:pPr>
                      <a:r>
                        <a:rPr lang="en-GB" sz="1430" kern="100">
                          <a:effectLst/>
                        </a:rPr>
                        <a:t>Threat ID</a:t>
                      </a:r>
                      <a:endParaRPr lang="en-GB" sz="1430" kern="100">
                        <a:effectLst/>
                        <a:latin typeface="Aptos" panose="020B0004020202020204" pitchFamily="34" charset="0"/>
                        <a:ea typeface="Aptos" panose="020B0004020202020204" pitchFamily="34" charset="0"/>
                        <a:cs typeface="Times New Roman" panose="02020603050405020304" pitchFamily="18" charset="0"/>
                      </a:endParaRPr>
                    </a:p>
                  </a:txBody>
                  <a:tcPr marL="8818" marR="8818" marT="0" marB="0">
                    <a:solidFill>
                      <a:schemeClr val="tx1"/>
                    </a:solidFill>
                  </a:tcPr>
                </a:tc>
                <a:tc>
                  <a:txBody>
                    <a:bodyPr/>
                    <a:lstStyle/>
                    <a:p>
                      <a:pPr algn="l">
                        <a:lnSpc>
                          <a:spcPct val="107000"/>
                        </a:lnSpc>
                        <a:spcAft>
                          <a:spcPts val="800"/>
                        </a:spcAft>
                      </a:pPr>
                      <a:r>
                        <a:rPr lang="en-GB" sz="1430" kern="100">
                          <a:effectLst/>
                        </a:rPr>
                        <a:t>Threat</a:t>
                      </a:r>
                      <a:endParaRPr lang="en-GB" sz="1430" kern="100">
                        <a:effectLst/>
                        <a:latin typeface="Aptos" panose="020B0004020202020204" pitchFamily="34" charset="0"/>
                        <a:ea typeface="Aptos" panose="020B0004020202020204" pitchFamily="34" charset="0"/>
                        <a:cs typeface="Times New Roman" panose="02020603050405020304" pitchFamily="18" charset="0"/>
                      </a:endParaRPr>
                    </a:p>
                  </a:txBody>
                  <a:tcPr marL="8818" marR="8818" marT="0" marB="0">
                    <a:solidFill>
                      <a:schemeClr val="tx1"/>
                    </a:solidFill>
                  </a:tcPr>
                </a:tc>
                <a:tc>
                  <a:txBody>
                    <a:bodyPr/>
                    <a:lstStyle/>
                    <a:p>
                      <a:pPr algn="l">
                        <a:lnSpc>
                          <a:spcPct val="107000"/>
                        </a:lnSpc>
                        <a:spcAft>
                          <a:spcPts val="800"/>
                        </a:spcAft>
                      </a:pPr>
                      <a:r>
                        <a:rPr lang="en-GB" sz="1430" kern="100">
                          <a:effectLst/>
                        </a:rPr>
                        <a:t>Threat Type</a:t>
                      </a:r>
                      <a:endParaRPr lang="en-GB" sz="1430" kern="100">
                        <a:effectLst/>
                        <a:latin typeface="Aptos" panose="020B0004020202020204" pitchFamily="34" charset="0"/>
                        <a:ea typeface="Aptos" panose="020B0004020202020204" pitchFamily="34" charset="0"/>
                        <a:cs typeface="Times New Roman" panose="02020603050405020304" pitchFamily="18" charset="0"/>
                      </a:endParaRPr>
                    </a:p>
                  </a:txBody>
                  <a:tcPr marL="8818" marR="8818" marT="0" marB="0">
                    <a:solidFill>
                      <a:schemeClr val="tx1"/>
                    </a:solidFill>
                  </a:tcPr>
                </a:tc>
                <a:tc>
                  <a:txBody>
                    <a:bodyPr/>
                    <a:lstStyle/>
                    <a:p>
                      <a:pPr algn="l">
                        <a:lnSpc>
                          <a:spcPct val="107000"/>
                        </a:lnSpc>
                        <a:spcAft>
                          <a:spcPts val="800"/>
                        </a:spcAft>
                      </a:pPr>
                      <a:r>
                        <a:rPr lang="en-GB" sz="1430" kern="100">
                          <a:effectLst/>
                        </a:rPr>
                        <a:t>Impact</a:t>
                      </a:r>
                      <a:endParaRPr lang="en-GB" sz="1430" kern="100">
                        <a:effectLst/>
                        <a:latin typeface="Aptos" panose="020B0004020202020204" pitchFamily="34" charset="0"/>
                        <a:ea typeface="Aptos" panose="020B0004020202020204" pitchFamily="34" charset="0"/>
                        <a:cs typeface="Times New Roman" panose="02020603050405020304" pitchFamily="18" charset="0"/>
                      </a:endParaRPr>
                    </a:p>
                  </a:txBody>
                  <a:tcPr marL="8818" marR="8818" marT="0" marB="0">
                    <a:solidFill>
                      <a:schemeClr val="tx1"/>
                    </a:solidFill>
                  </a:tcPr>
                </a:tc>
                <a:tc>
                  <a:txBody>
                    <a:bodyPr/>
                    <a:lstStyle/>
                    <a:p>
                      <a:pPr algn="l">
                        <a:lnSpc>
                          <a:spcPct val="107000"/>
                        </a:lnSpc>
                        <a:spcAft>
                          <a:spcPts val="800"/>
                        </a:spcAft>
                      </a:pPr>
                      <a:r>
                        <a:rPr lang="en-GB" sz="1430" kern="100">
                          <a:effectLst/>
                        </a:rPr>
                        <a:t>Likelihood</a:t>
                      </a:r>
                      <a:endParaRPr lang="en-GB" sz="1430" kern="100">
                        <a:effectLst/>
                        <a:latin typeface="Aptos" panose="020B0004020202020204" pitchFamily="34" charset="0"/>
                        <a:ea typeface="Aptos" panose="020B0004020202020204" pitchFamily="34" charset="0"/>
                        <a:cs typeface="Times New Roman" panose="02020603050405020304" pitchFamily="18" charset="0"/>
                      </a:endParaRPr>
                    </a:p>
                  </a:txBody>
                  <a:tcPr marL="8818" marR="8818" marT="0" marB="0">
                    <a:solidFill>
                      <a:schemeClr val="tx1"/>
                    </a:solidFill>
                  </a:tcPr>
                </a:tc>
                <a:tc>
                  <a:txBody>
                    <a:bodyPr/>
                    <a:lstStyle/>
                    <a:p>
                      <a:pPr algn="l">
                        <a:lnSpc>
                          <a:spcPct val="107000"/>
                        </a:lnSpc>
                        <a:spcAft>
                          <a:spcPts val="800"/>
                        </a:spcAft>
                      </a:pPr>
                      <a:r>
                        <a:rPr lang="en-GB" sz="1430" kern="100">
                          <a:effectLst/>
                        </a:rPr>
                        <a:t>Risk Treatment Strategy</a:t>
                      </a:r>
                      <a:endParaRPr lang="en-GB" sz="1430" kern="100">
                        <a:effectLst/>
                        <a:latin typeface="Aptos" panose="020B0004020202020204" pitchFamily="34" charset="0"/>
                        <a:ea typeface="Aptos" panose="020B0004020202020204" pitchFamily="34" charset="0"/>
                        <a:cs typeface="Times New Roman" panose="02020603050405020304" pitchFamily="18" charset="0"/>
                      </a:endParaRPr>
                    </a:p>
                  </a:txBody>
                  <a:tcPr marL="8818" marR="8818" marT="0" marB="0">
                    <a:solidFill>
                      <a:schemeClr val="tx1"/>
                    </a:solidFill>
                  </a:tcPr>
                </a:tc>
                <a:tc>
                  <a:txBody>
                    <a:bodyPr/>
                    <a:lstStyle/>
                    <a:p>
                      <a:pPr algn="l">
                        <a:lnSpc>
                          <a:spcPct val="107000"/>
                        </a:lnSpc>
                        <a:spcAft>
                          <a:spcPts val="800"/>
                        </a:spcAft>
                      </a:pPr>
                      <a:r>
                        <a:rPr lang="en-GB" sz="1430" kern="100">
                          <a:effectLst/>
                        </a:rPr>
                        <a:t>Action Plan</a:t>
                      </a:r>
                      <a:endParaRPr lang="en-GB" sz="1430" kern="100">
                        <a:effectLst/>
                        <a:latin typeface="Aptos" panose="020B0004020202020204" pitchFamily="34" charset="0"/>
                        <a:ea typeface="Aptos" panose="020B0004020202020204" pitchFamily="34" charset="0"/>
                        <a:cs typeface="Times New Roman" panose="02020603050405020304" pitchFamily="18" charset="0"/>
                      </a:endParaRPr>
                    </a:p>
                  </a:txBody>
                  <a:tcPr marL="8818" marR="8818" marT="0" marB="0">
                    <a:solidFill>
                      <a:schemeClr val="tx1"/>
                    </a:solidFill>
                  </a:tcPr>
                </a:tc>
                <a:tc>
                  <a:txBody>
                    <a:bodyPr/>
                    <a:lstStyle/>
                    <a:p>
                      <a:pPr algn="l">
                        <a:lnSpc>
                          <a:spcPct val="107000"/>
                        </a:lnSpc>
                        <a:spcAft>
                          <a:spcPts val="800"/>
                        </a:spcAft>
                      </a:pPr>
                      <a:r>
                        <a:rPr lang="en-GB" sz="1430" kern="100">
                          <a:effectLst/>
                        </a:rPr>
                        <a:t>Owner</a:t>
                      </a:r>
                      <a:endParaRPr lang="en-GB" sz="1430" kern="100">
                        <a:effectLst/>
                        <a:latin typeface="Aptos" panose="020B0004020202020204" pitchFamily="34" charset="0"/>
                        <a:ea typeface="Aptos" panose="020B0004020202020204" pitchFamily="34" charset="0"/>
                        <a:cs typeface="Times New Roman" panose="02020603050405020304" pitchFamily="18" charset="0"/>
                      </a:endParaRPr>
                    </a:p>
                  </a:txBody>
                  <a:tcPr marL="8818" marR="8818" marT="0" marB="0">
                    <a:solidFill>
                      <a:schemeClr val="tx1"/>
                    </a:solidFill>
                  </a:tcPr>
                </a:tc>
                <a:tc>
                  <a:txBody>
                    <a:bodyPr/>
                    <a:lstStyle/>
                    <a:p>
                      <a:pPr algn="l">
                        <a:lnSpc>
                          <a:spcPct val="107000"/>
                        </a:lnSpc>
                        <a:spcAft>
                          <a:spcPts val="800"/>
                        </a:spcAft>
                      </a:pPr>
                      <a:r>
                        <a:rPr lang="en-GB" sz="1430" kern="100">
                          <a:effectLst/>
                        </a:rPr>
                        <a:t>Deadline</a:t>
                      </a:r>
                      <a:endParaRPr lang="en-GB" sz="1430" kern="100">
                        <a:effectLst/>
                        <a:latin typeface="Aptos" panose="020B0004020202020204" pitchFamily="34" charset="0"/>
                        <a:ea typeface="Aptos" panose="020B0004020202020204" pitchFamily="34" charset="0"/>
                        <a:cs typeface="Times New Roman" panose="02020603050405020304" pitchFamily="18" charset="0"/>
                      </a:endParaRPr>
                    </a:p>
                  </a:txBody>
                  <a:tcPr marL="8818" marR="8818" marT="0" marB="0">
                    <a:solidFill>
                      <a:schemeClr val="tx1"/>
                    </a:solidFill>
                  </a:tcPr>
                </a:tc>
                <a:extLst>
                  <a:ext uri="{0D108BD9-81ED-4DB2-BD59-A6C34878D82A}">
                    <a16:rowId xmlns:a16="http://schemas.microsoft.com/office/drawing/2014/main" val="187898341"/>
                  </a:ext>
                </a:extLst>
              </a:tr>
              <a:tr h="1239185">
                <a:tc>
                  <a:txBody>
                    <a:bodyPr/>
                    <a:lstStyle/>
                    <a:p>
                      <a:pPr algn="l">
                        <a:lnSpc>
                          <a:spcPct val="107000"/>
                        </a:lnSpc>
                        <a:spcAft>
                          <a:spcPts val="800"/>
                        </a:spcAft>
                      </a:pPr>
                      <a:r>
                        <a:rPr lang="en-GB" sz="1430" kern="100">
                          <a:effectLst/>
                        </a:rPr>
                        <a:t>T07</a:t>
                      </a:r>
                      <a:endParaRPr lang="en-GB" sz="1430" kern="100">
                        <a:effectLst/>
                        <a:latin typeface="Aptos" panose="020B0004020202020204" pitchFamily="34" charset="0"/>
                        <a:ea typeface="Aptos" panose="020B0004020202020204" pitchFamily="34" charset="0"/>
                        <a:cs typeface="Times New Roman" panose="02020603050405020304" pitchFamily="18" charset="0"/>
                      </a:endParaRPr>
                    </a:p>
                  </a:txBody>
                  <a:tcPr marL="8818" marR="8818" marT="0" marB="0">
                    <a:solidFill>
                      <a:schemeClr val="tx1"/>
                    </a:solidFill>
                  </a:tcPr>
                </a:tc>
                <a:tc>
                  <a:txBody>
                    <a:bodyPr/>
                    <a:lstStyle/>
                    <a:p>
                      <a:pPr algn="l">
                        <a:lnSpc>
                          <a:spcPct val="107000"/>
                        </a:lnSpc>
                        <a:spcAft>
                          <a:spcPts val="800"/>
                        </a:spcAft>
                      </a:pPr>
                      <a:r>
                        <a:rPr lang="en-GB" sz="1430" kern="100">
                          <a:effectLst/>
                        </a:rPr>
                        <a:t>Spoofed login pages</a:t>
                      </a:r>
                      <a:endParaRPr lang="en-GB" sz="1430" kern="100">
                        <a:effectLst/>
                        <a:latin typeface="Aptos" panose="020B0004020202020204" pitchFamily="34" charset="0"/>
                        <a:ea typeface="Aptos" panose="020B0004020202020204" pitchFamily="34" charset="0"/>
                        <a:cs typeface="Times New Roman" panose="02020603050405020304" pitchFamily="18" charset="0"/>
                      </a:endParaRPr>
                    </a:p>
                  </a:txBody>
                  <a:tcPr marL="8818" marR="8818" marT="0" marB="0">
                    <a:solidFill>
                      <a:schemeClr val="bg2"/>
                    </a:solidFill>
                  </a:tcPr>
                </a:tc>
                <a:tc>
                  <a:txBody>
                    <a:bodyPr/>
                    <a:lstStyle/>
                    <a:p>
                      <a:pPr algn="l">
                        <a:lnSpc>
                          <a:spcPct val="107000"/>
                        </a:lnSpc>
                        <a:spcAft>
                          <a:spcPts val="800"/>
                        </a:spcAft>
                      </a:pPr>
                      <a:r>
                        <a:rPr lang="en-GB" sz="1430" kern="100">
                          <a:effectLst/>
                        </a:rPr>
                        <a:t>Spoofing</a:t>
                      </a:r>
                      <a:endParaRPr lang="en-GB" sz="1430" kern="100">
                        <a:effectLst/>
                        <a:latin typeface="Aptos" panose="020B0004020202020204" pitchFamily="34" charset="0"/>
                        <a:ea typeface="Aptos" panose="020B0004020202020204" pitchFamily="34" charset="0"/>
                        <a:cs typeface="Times New Roman" panose="02020603050405020304" pitchFamily="18" charset="0"/>
                      </a:endParaRPr>
                    </a:p>
                  </a:txBody>
                  <a:tcPr marL="8818" marR="8818" marT="0" marB="0">
                    <a:solidFill>
                      <a:schemeClr val="bg2"/>
                    </a:solidFill>
                  </a:tcPr>
                </a:tc>
                <a:tc>
                  <a:txBody>
                    <a:bodyPr/>
                    <a:lstStyle/>
                    <a:p>
                      <a:pPr algn="l">
                        <a:lnSpc>
                          <a:spcPct val="107000"/>
                        </a:lnSpc>
                        <a:spcAft>
                          <a:spcPts val="800"/>
                        </a:spcAft>
                      </a:pPr>
                      <a:r>
                        <a:rPr lang="en-GB" sz="1430" kern="100">
                          <a:effectLst/>
                        </a:rPr>
                        <a:t>3</a:t>
                      </a:r>
                      <a:endParaRPr lang="en-GB" sz="1430" kern="100">
                        <a:effectLst/>
                        <a:latin typeface="Aptos" panose="020B0004020202020204" pitchFamily="34" charset="0"/>
                        <a:ea typeface="Aptos" panose="020B0004020202020204" pitchFamily="34" charset="0"/>
                        <a:cs typeface="Times New Roman" panose="02020603050405020304" pitchFamily="18" charset="0"/>
                      </a:endParaRPr>
                    </a:p>
                  </a:txBody>
                  <a:tcPr marL="8818" marR="8818" marT="0" marB="0">
                    <a:solidFill>
                      <a:schemeClr val="bg2"/>
                    </a:solidFill>
                  </a:tcPr>
                </a:tc>
                <a:tc>
                  <a:txBody>
                    <a:bodyPr/>
                    <a:lstStyle/>
                    <a:p>
                      <a:pPr algn="l">
                        <a:lnSpc>
                          <a:spcPct val="107000"/>
                        </a:lnSpc>
                        <a:spcAft>
                          <a:spcPts val="800"/>
                        </a:spcAft>
                      </a:pPr>
                      <a:r>
                        <a:rPr lang="en-GB" sz="1430" kern="100">
                          <a:effectLst/>
                        </a:rPr>
                        <a:t>2</a:t>
                      </a:r>
                      <a:endParaRPr lang="en-GB" sz="1430" kern="100">
                        <a:effectLst/>
                        <a:latin typeface="Aptos" panose="020B0004020202020204" pitchFamily="34" charset="0"/>
                        <a:ea typeface="Aptos" panose="020B0004020202020204" pitchFamily="34" charset="0"/>
                        <a:cs typeface="Times New Roman" panose="02020603050405020304" pitchFamily="18" charset="0"/>
                      </a:endParaRPr>
                    </a:p>
                  </a:txBody>
                  <a:tcPr marL="8818" marR="8818" marT="0" marB="0">
                    <a:solidFill>
                      <a:schemeClr val="bg2"/>
                    </a:solidFill>
                  </a:tcPr>
                </a:tc>
                <a:tc>
                  <a:txBody>
                    <a:bodyPr/>
                    <a:lstStyle/>
                    <a:p>
                      <a:pPr algn="l">
                        <a:lnSpc>
                          <a:spcPct val="107000"/>
                        </a:lnSpc>
                        <a:spcAft>
                          <a:spcPts val="800"/>
                        </a:spcAft>
                      </a:pPr>
                      <a:r>
                        <a:rPr lang="en-GB" sz="1430" kern="100">
                          <a:effectLst/>
                        </a:rPr>
                        <a:t>Mitigation /training</a:t>
                      </a:r>
                      <a:endParaRPr lang="en-GB" sz="1430" kern="100">
                        <a:effectLst/>
                        <a:latin typeface="Aptos" panose="020B0004020202020204" pitchFamily="34" charset="0"/>
                        <a:ea typeface="Aptos" panose="020B0004020202020204" pitchFamily="34" charset="0"/>
                        <a:cs typeface="Times New Roman" panose="02020603050405020304" pitchFamily="18" charset="0"/>
                      </a:endParaRPr>
                    </a:p>
                  </a:txBody>
                  <a:tcPr marL="8818" marR="8818" marT="0" marB="0">
                    <a:solidFill>
                      <a:schemeClr val="bg2"/>
                    </a:solidFill>
                  </a:tcPr>
                </a:tc>
                <a:tc>
                  <a:txBody>
                    <a:bodyPr/>
                    <a:lstStyle/>
                    <a:p>
                      <a:pPr algn="l">
                        <a:lnSpc>
                          <a:spcPct val="107000"/>
                        </a:lnSpc>
                        <a:spcAft>
                          <a:spcPts val="800"/>
                        </a:spcAft>
                      </a:pPr>
                      <a:r>
                        <a:rPr lang="en-GB" sz="1430" kern="100">
                          <a:effectLst/>
                        </a:rPr>
                        <a:t>Only approved sites will be accepted and IPs will be tracked. The network will also remain closed. MFA is required for system use.</a:t>
                      </a:r>
                      <a:endParaRPr lang="en-GB" sz="1430" kern="100">
                        <a:effectLst/>
                        <a:latin typeface="Aptos" panose="020B0004020202020204" pitchFamily="34" charset="0"/>
                        <a:ea typeface="Aptos" panose="020B0004020202020204" pitchFamily="34" charset="0"/>
                        <a:cs typeface="Times New Roman" panose="02020603050405020304" pitchFamily="18" charset="0"/>
                      </a:endParaRPr>
                    </a:p>
                  </a:txBody>
                  <a:tcPr marL="8818" marR="8818" marT="0" marB="0">
                    <a:solidFill>
                      <a:schemeClr val="bg2"/>
                    </a:solidFill>
                  </a:tcPr>
                </a:tc>
                <a:tc>
                  <a:txBody>
                    <a:bodyPr/>
                    <a:lstStyle/>
                    <a:p>
                      <a:pPr algn="l">
                        <a:lnSpc>
                          <a:spcPct val="107000"/>
                        </a:lnSpc>
                        <a:spcAft>
                          <a:spcPts val="800"/>
                        </a:spcAft>
                      </a:pPr>
                      <a:r>
                        <a:rPr lang="en-GB" sz="1430" kern="100">
                          <a:effectLst/>
                        </a:rPr>
                        <a:t>Security Engineer/ Development team</a:t>
                      </a:r>
                      <a:endParaRPr lang="en-GB" sz="1430" kern="100">
                        <a:effectLst/>
                        <a:latin typeface="Aptos" panose="020B0004020202020204" pitchFamily="34" charset="0"/>
                        <a:ea typeface="Aptos" panose="020B0004020202020204" pitchFamily="34" charset="0"/>
                        <a:cs typeface="Times New Roman" panose="02020603050405020304" pitchFamily="18" charset="0"/>
                      </a:endParaRPr>
                    </a:p>
                  </a:txBody>
                  <a:tcPr marL="8818" marR="8818" marT="0" marB="0">
                    <a:solidFill>
                      <a:schemeClr val="bg2"/>
                    </a:solidFill>
                  </a:tcPr>
                </a:tc>
                <a:tc>
                  <a:txBody>
                    <a:bodyPr/>
                    <a:lstStyle/>
                    <a:p>
                      <a:pPr algn="l">
                        <a:lnSpc>
                          <a:spcPct val="107000"/>
                        </a:lnSpc>
                        <a:spcAft>
                          <a:spcPts val="800"/>
                        </a:spcAft>
                      </a:pPr>
                      <a:r>
                        <a:rPr lang="en-GB" sz="1430" kern="100">
                          <a:effectLst/>
                        </a:rPr>
                        <a:t>On-going</a:t>
                      </a:r>
                      <a:endParaRPr lang="en-GB" sz="1430" kern="100">
                        <a:effectLst/>
                        <a:latin typeface="Aptos" panose="020B0004020202020204" pitchFamily="34" charset="0"/>
                        <a:ea typeface="Aptos" panose="020B0004020202020204" pitchFamily="34" charset="0"/>
                        <a:cs typeface="Times New Roman" panose="02020603050405020304" pitchFamily="18" charset="0"/>
                      </a:endParaRPr>
                    </a:p>
                  </a:txBody>
                  <a:tcPr marL="8818" marR="8818" marT="0" marB="0">
                    <a:solidFill>
                      <a:schemeClr val="bg2"/>
                    </a:solidFill>
                  </a:tcPr>
                </a:tc>
                <a:extLst>
                  <a:ext uri="{0D108BD9-81ED-4DB2-BD59-A6C34878D82A}">
                    <a16:rowId xmlns:a16="http://schemas.microsoft.com/office/drawing/2014/main" val="1277640277"/>
                  </a:ext>
                </a:extLst>
              </a:tr>
              <a:tr h="1036474">
                <a:tc>
                  <a:txBody>
                    <a:bodyPr/>
                    <a:lstStyle/>
                    <a:p>
                      <a:pPr algn="l">
                        <a:lnSpc>
                          <a:spcPct val="107000"/>
                        </a:lnSpc>
                        <a:spcAft>
                          <a:spcPts val="800"/>
                        </a:spcAft>
                      </a:pPr>
                      <a:r>
                        <a:rPr lang="en-GB" sz="1430" kern="100">
                          <a:effectLst/>
                        </a:rPr>
                        <a:t>T02</a:t>
                      </a:r>
                      <a:endParaRPr lang="en-GB" sz="1430" kern="100">
                        <a:effectLst/>
                        <a:latin typeface="Aptos" panose="020B0004020202020204" pitchFamily="34" charset="0"/>
                        <a:ea typeface="Aptos" panose="020B0004020202020204" pitchFamily="34" charset="0"/>
                        <a:cs typeface="Times New Roman" panose="02020603050405020304" pitchFamily="18" charset="0"/>
                      </a:endParaRPr>
                    </a:p>
                  </a:txBody>
                  <a:tcPr marL="8818" marR="8818" marT="0" marB="0">
                    <a:solidFill>
                      <a:schemeClr val="tx1"/>
                    </a:solidFill>
                  </a:tcPr>
                </a:tc>
                <a:tc>
                  <a:txBody>
                    <a:bodyPr/>
                    <a:lstStyle/>
                    <a:p>
                      <a:pPr algn="l">
                        <a:lnSpc>
                          <a:spcPct val="107000"/>
                        </a:lnSpc>
                        <a:spcAft>
                          <a:spcPts val="800"/>
                        </a:spcAft>
                      </a:pPr>
                      <a:r>
                        <a:rPr lang="en-GB" sz="1430" kern="100">
                          <a:effectLst/>
                        </a:rPr>
                        <a:t>Database manipulation</a:t>
                      </a:r>
                      <a:endParaRPr lang="en-GB" sz="1430" kern="100">
                        <a:effectLst/>
                        <a:latin typeface="Aptos" panose="020B0004020202020204" pitchFamily="34" charset="0"/>
                        <a:ea typeface="Aptos" panose="020B0004020202020204" pitchFamily="34" charset="0"/>
                        <a:cs typeface="Times New Roman" panose="02020603050405020304" pitchFamily="18" charset="0"/>
                      </a:endParaRPr>
                    </a:p>
                  </a:txBody>
                  <a:tcPr marL="8818" marR="8818" marT="0" marB="0">
                    <a:solidFill>
                      <a:schemeClr val="bg2"/>
                    </a:solidFill>
                  </a:tcPr>
                </a:tc>
                <a:tc>
                  <a:txBody>
                    <a:bodyPr/>
                    <a:lstStyle/>
                    <a:p>
                      <a:pPr algn="l">
                        <a:lnSpc>
                          <a:spcPct val="107000"/>
                        </a:lnSpc>
                        <a:spcAft>
                          <a:spcPts val="800"/>
                        </a:spcAft>
                      </a:pPr>
                      <a:r>
                        <a:rPr lang="en-GB" sz="1430" kern="100">
                          <a:effectLst/>
                        </a:rPr>
                        <a:t>Tampering</a:t>
                      </a:r>
                      <a:endParaRPr lang="en-GB" sz="1430" kern="100">
                        <a:effectLst/>
                        <a:latin typeface="Aptos" panose="020B0004020202020204" pitchFamily="34" charset="0"/>
                        <a:ea typeface="Aptos" panose="020B0004020202020204" pitchFamily="34" charset="0"/>
                        <a:cs typeface="Times New Roman" panose="02020603050405020304" pitchFamily="18" charset="0"/>
                      </a:endParaRPr>
                    </a:p>
                  </a:txBody>
                  <a:tcPr marL="8818" marR="8818" marT="0" marB="0">
                    <a:solidFill>
                      <a:schemeClr val="bg2"/>
                    </a:solidFill>
                  </a:tcPr>
                </a:tc>
                <a:tc>
                  <a:txBody>
                    <a:bodyPr/>
                    <a:lstStyle/>
                    <a:p>
                      <a:pPr algn="l">
                        <a:lnSpc>
                          <a:spcPct val="107000"/>
                        </a:lnSpc>
                        <a:spcAft>
                          <a:spcPts val="800"/>
                        </a:spcAft>
                      </a:pPr>
                      <a:r>
                        <a:rPr lang="en-GB" sz="1430" kern="100">
                          <a:effectLst/>
                        </a:rPr>
                        <a:t>4</a:t>
                      </a:r>
                      <a:endParaRPr lang="en-GB" sz="1430" kern="100">
                        <a:effectLst/>
                        <a:latin typeface="Aptos" panose="020B0004020202020204" pitchFamily="34" charset="0"/>
                        <a:ea typeface="Aptos" panose="020B0004020202020204" pitchFamily="34" charset="0"/>
                        <a:cs typeface="Times New Roman" panose="02020603050405020304" pitchFamily="18" charset="0"/>
                      </a:endParaRPr>
                    </a:p>
                  </a:txBody>
                  <a:tcPr marL="8818" marR="8818" marT="0" marB="0">
                    <a:solidFill>
                      <a:schemeClr val="bg2"/>
                    </a:solidFill>
                  </a:tcPr>
                </a:tc>
                <a:tc>
                  <a:txBody>
                    <a:bodyPr/>
                    <a:lstStyle/>
                    <a:p>
                      <a:pPr algn="l">
                        <a:lnSpc>
                          <a:spcPct val="107000"/>
                        </a:lnSpc>
                        <a:spcAft>
                          <a:spcPts val="800"/>
                        </a:spcAft>
                      </a:pPr>
                      <a:r>
                        <a:rPr lang="en-GB" sz="1430" kern="100">
                          <a:effectLst/>
                        </a:rPr>
                        <a:t>2</a:t>
                      </a:r>
                      <a:endParaRPr lang="en-GB" sz="1430" kern="100">
                        <a:effectLst/>
                        <a:latin typeface="Aptos" panose="020B0004020202020204" pitchFamily="34" charset="0"/>
                        <a:ea typeface="Aptos" panose="020B0004020202020204" pitchFamily="34" charset="0"/>
                        <a:cs typeface="Times New Roman" panose="02020603050405020304" pitchFamily="18" charset="0"/>
                      </a:endParaRPr>
                    </a:p>
                  </a:txBody>
                  <a:tcPr marL="8818" marR="8818" marT="0" marB="0">
                    <a:solidFill>
                      <a:schemeClr val="bg2"/>
                    </a:solidFill>
                  </a:tcPr>
                </a:tc>
                <a:tc>
                  <a:txBody>
                    <a:bodyPr/>
                    <a:lstStyle/>
                    <a:p>
                      <a:pPr algn="l">
                        <a:lnSpc>
                          <a:spcPct val="107000"/>
                        </a:lnSpc>
                        <a:spcAft>
                          <a:spcPts val="800"/>
                        </a:spcAft>
                      </a:pPr>
                      <a:r>
                        <a:rPr lang="en-GB" sz="1430" kern="100">
                          <a:effectLst/>
                        </a:rPr>
                        <a:t>Mitigation</a:t>
                      </a:r>
                      <a:endParaRPr lang="en-GB" sz="1430" kern="100">
                        <a:effectLst/>
                        <a:latin typeface="Aptos" panose="020B0004020202020204" pitchFamily="34" charset="0"/>
                        <a:ea typeface="Aptos" panose="020B0004020202020204" pitchFamily="34" charset="0"/>
                        <a:cs typeface="Times New Roman" panose="02020603050405020304" pitchFamily="18" charset="0"/>
                      </a:endParaRPr>
                    </a:p>
                  </a:txBody>
                  <a:tcPr marL="8818" marR="8818" marT="0" marB="0">
                    <a:solidFill>
                      <a:schemeClr val="bg2"/>
                    </a:solidFill>
                  </a:tcPr>
                </a:tc>
                <a:tc>
                  <a:txBody>
                    <a:bodyPr/>
                    <a:lstStyle/>
                    <a:p>
                      <a:pPr algn="l">
                        <a:lnSpc>
                          <a:spcPct val="107000"/>
                        </a:lnSpc>
                        <a:spcAft>
                          <a:spcPts val="800"/>
                        </a:spcAft>
                      </a:pPr>
                      <a:r>
                        <a:rPr lang="en-GB" sz="1430" kern="100">
                          <a:effectLst/>
                        </a:rPr>
                        <a:t>Database should not be accessible by anyone other than admins. Logs will also be kept.</a:t>
                      </a:r>
                      <a:endParaRPr lang="en-GB" sz="1430" kern="100">
                        <a:effectLst/>
                        <a:latin typeface="Aptos" panose="020B0004020202020204" pitchFamily="34" charset="0"/>
                        <a:ea typeface="Aptos" panose="020B0004020202020204" pitchFamily="34" charset="0"/>
                        <a:cs typeface="Times New Roman" panose="02020603050405020304" pitchFamily="18" charset="0"/>
                      </a:endParaRPr>
                    </a:p>
                  </a:txBody>
                  <a:tcPr marL="8818" marR="8818" marT="0" marB="0">
                    <a:solidFill>
                      <a:schemeClr val="bg2"/>
                    </a:solidFill>
                  </a:tcPr>
                </a:tc>
                <a:tc>
                  <a:txBody>
                    <a:bodyPr/>
                    <a:lstStyle/>
                    <a:p>
                      <a:pPr algn="l">
                        <a:lnSpc>
                          <a:spcPct val="107000"/>
                        </a:lnSpc>
                        <a:spcAft>
                          <a:spcPts val="800"/>
                        </a:spcAft>
                      </a:pPr>
                      <a:r>
                        <a:rPr lang="en-GB" sz="1430" kern="100">
                          <a:effectLst/>
                        </a:rPr>
                        <a:t>Development team/ IT team</a:t>
                      </a:r>
                      <a:endParaRPr lang="en-GB" sz="1430" kern="100">
                        <a:effectLst/>
                        <a:latin typeface="Aptos" panose="020B0004020202020204" pitchFamily="34" charset="0"/>
                        <a:ea typeface="Aptos" panose="020B0004020202020204" pitchFamily="34" charset="0"/>
                        <a:cs typeface="Times New Roman" panose="02020603050405020304" pitchFamily="18" charset="0"/>
                      </a:endParaRPr>
                    </a:p>
                  </a:txBody>
                  <a:tcPr marL="8818" marR="8818" marT="0" marB="0">
                    <a:solidFill>
                      <a:schemeClr val="bg2"/>
                    </a:solidFill>
                  </a:tcPr>
                </a:tc>
                <a:tc>
                  <a:txBody>
                    <a:bodyPr/>
                    <a:lstStyle/>
                    <a:p>
                      <a:pPr algn="l">
                        <a:lnSpc>
                          <a:spcPct val="107000"/>
                        </a:lnSpc>
                        <a:spcAft>
                          <a:spcPts val="800"/>
                        </a:spcAft>
                      </a:pPr>
                      <a:r>
                        <a:rPr lang="en-GB" sz="1430" kern="100">
                          <a:effectLst/>
                        </a:rPr>
                        <a:t>Sprint 1</a:t>
                      </a:r>
                      <a:endParaRPr lang="en-GB" sz="1430" kern="100">
                        <a:effectLst/>
                        <a:latin typeface="Aptos" panose="020B0004020202020204" pitchFamily="34" charset="0"/>
                        <a:ea typeface="Aptos" panose="020B0004020202020204" pitchFamily="34" charset="0"/>
                        <a:cs typeface="Times New Roman" panose="02020603050405020304" pitchFamily="18" charset="0"/>
                      </a:endParaRPr>
                    </a:p>
                  </a:txBody>
                  <a:tcPr marL="8818" marR="8818" marT="0" marB="0">
                    <a:solidFill>
                      <a:schemeClr val="bg2"/>
                    </a:solidFill>
                  </a:tcPr>
                </a:tc>
                <a:extLst>
                  <a:ext uri="{0D108BD9-81ED-4DB2-BD59-A6C34878D82A}">
                    <a16:rowId xmlns:a16="http://schemas.microsoft.com/office/drawing/2014/main" val="699856676"/>
                  </a:ext>
                </a:extLst>
              </a:tr>
              <a:tr h="1036474">
                <a:tc>
                  <a:txBody>
                    <a:bodyPr/>
                    <a:lstStyle/>
                    <a:p>
                      <a:pPr algn="l">
                        <a:lnSpc>
                          <a:spcPct val="107000"/>
                        </a:lnSpc>
                        <a:spcAft>
                          <a:spcPts val="800"/>
                        </a:spcAft>
                      </a:pPr>
                      <a:r>
                        <a:rPr lang="en-GB" sz="1430" kern="100">
                          <a:effectLst/>
                        </a:rPr>
                        <a:t>T06</a:t>
                      </a:r>
                      <a:endParaRPr lang="en-GB" sz="1430" kern="100">
                        <a:effectLst/>
                        <a:latin typeface="Aptos" panose="020B0004020202020204" pitchFamily="34" charset="0"/>
                        <a:ea typeface="Aptos" panose="020B0004020202020204" pitchFamily="34" charset="0"/>
                        <a:cs typeface="Times New Roman" panose="02020603050405020304" pitchFamily="18" charset="0"/>
                      </a:endParaRPr>
                    </a:p>
                  </a:txBody>
                  <a:tcPr marL="8818" marR="8818" marT="0" marB="0">
                    <a:solidFill>
                      <a:schemeClr val="tx1"/>
                    </a:solidFill>
                  </a:tcPr>
                </a:tc>
                <a:tc>
                  <a:txBody>
                    <a:bodyPr/>
                    <a:lstStyle/>
                    <a:p>
                      <a:pPr algn="l">
                        <a:lnSpc>
                          <a:spcPct val="107000"/>
                        </a:lnSpc>
                        <a:spcAft>
                          <a:spcPts val="800"/>
                        </a:spcAft>
                      </a:pPr>
                      <a:r>
                        <a:rPr lang="en-GB" sz="1430" kern="100">
                          <a:effectLst/>
                        </a:rPr>
                        <a:t>Malicious User Gaining Access</a:t>
                      </a:r>
                      <a:endParaRPr lang="en-GB" sz="1430" kern="100">
                        <a:effectLst/>
                        <a:latin typeface="Aptos" panose="020B0004020202020204" pitchFamily="34" charset="0"/>
                        <a:ea typeface="Aptos" panose="020B0004020202020204" pitchFamily="34" charset="0"/>
                        <a:cs typeface="Times New Roman" panose="02020603050405020304" pitchFamily="18" charset="0"/>
                      </a:endParaRPr>
                    </a:p>
                  </a:txBody>
                  <a:tcPr marL="8818" marR="8818" marT="0" marB="0">
                    <a:solidFill>
                      <a:schemeClr val="bg2"/>
                    </a:solidFill>
                  </a:tcPr>
                </a:tc>
                <a:tc>
                  <a:txBody>
                    <a:bodyPr/>
                    <a:lstStyle/>
                    <a:p>
                      <a:pPr algn="l">
                        <a:lnSpc>
                          <a:spcPct val="107000"/>
                        </a:lnSpc>
                        <a:spcAft>
                          <a:spcPts val="800"/>
                        </a:spcAft>
                      </a:pPr>
                      <a:r>
                        <a:rPr lang="en-GB" sz="1430" kern="100">
                          <a:effectLst/>
                        </a:rPr>
                        <a:t>Repudiation</a:t>
                      </a:r>
                      <a:endParaRPr lang="en-GB" sz="1430" kern="100">
                        <a:effectLst/>
                        <a:latin typeface="Aptos" panose="020B0004020202020204" pitchFamily="34" charset="0"/>
                        <a:ea typeface="Aptos" panose="020B0004020202020204" pitchFamily="34" charset="0"/>
                        <a:cs typeface="Times New Roman" panose="02020603050405020304" pitchFamily="18" charset="0"/>
                      </a:endParaRPr>
                    </a:p>
                  </a:txBody>
                  <a:tcPr marL="8818" marR="8818" marT="0" marB="0">
                    <a:solidFill>
                      <a:schemeClr val="bg2"/>
                    </a:solidFill>
                  </a:tcPr>
                </a:tc>
                <a:tc>
                  <a:txBody>
                    <a:bodyPr/>
                    <a:lstStyle/>
                    <a:p>
                      <a:pPr algn="l">
                        <a:lnSpc>
                          <a:spcPct val="107000"/>
                        </a:lnSpc>
                        <a:spcAft>
                          <a:spcPts val="800"/>
                        </a:spcAft>
                      </a:pPr>
                      <a:r>
                        <a:rPr lang="en-GB" sz="1430" kern="100">
                          <a:effectLst/>
                        </a:rPr>
                        <a:t>4</a:t>
                      </a:r>
                      <a:endParaRPr lang="en-GB" sz="1430" kern="100">
                        <a:effectLst/>
                        <a:latin typeface="Aptos" panose="020B0004020202020204" pitchFamily="34" charset="0"/>
                        <a:ea typeface="Aptos" panose="020B0004020202020204" pitchFamily="34" charset="0"/>
                        <a:cs typeface="Times New Roman" panose="02020603050405020304" pitchFamily="18" charset="0"/>
                      </a:endParaRPr>
                    </a:p>
                  </a:txBody>
                  <a:tcPr marL="8818" marR="8818" marT="0" marB="0">
                    <a:solidFill>
                      <a:schemeClr val="bg2"/>
                    </a:solidFill>
                  </a:tcPr>
                </a:tc>
                <a:tc>
                  <a:txBody>
                    <a:bodyPr/>
                    <a:lstStyle/>
                    <a:p>
                      <a:pPr algn="l">
                        <a:lnSpc>
                          <a:spcPct val="107000"/>
                        </a:lnSpc>
                        <a:spcAft>
                          <a:spcPts val="800"/>
                        </a:spcAft>
                      </a:pPr>
                      <a:r>
                        <a:rPr lang="en-GB" sz="1430" kern="100">
                          <a:effectLst/>
                        </a:rPr>
                        <a:t>2</a:t>
                      </a:r>
                      <a:endParaRPr lang="en-GB" sz="1430" kern="100">
                        <a:effectLst/>
                        <a:latin typeface="Aptos" panose="020B0004020202020204" pitchFamily="34" charset="0"/>
                        <a:ea typeface="Aptos" panose="020B0004020202020204" pitchFamily="34" charset="0"/>
                        <a:cs typeface="Times New Roman" panose="02020603050405020304" pitchFamily="18" charset="0"/>
                      </a:endParaRPr>
                    </a:p>
                  </a:txBody>
                  <a:tcPr marL="8818" marR="8818" marT="0" marB="0">
                    <a:solidFill>
                      <a:schemeClr val="bg2"/>
                    </a:solidFill>
                  </a:tcPr>
                </a:tc>
                <a:tc>
                  <a:txBody>
                    <a:bodyPr/>
                    <a:lstStyle/>
                    <a:p>
                      <a:pPr algn="l">
                        <a:lnSpc>
                          <a:spcPct val="107000"/>
                        </a:lnSpc>
                        <a:spcAft>
                          <a:spcPts val="800"/>
                        </a:spcAft>
                      </a:pPr>
                      <a:r>
                        <a:rPr lang="en-GB" sz="1430" kern="100">
                          <a:effectLst/>
                        </a:rPr>
                        <a:t>Mitigation</a:t>
                      </a:r>
                      <a:endParaRPr lang="en-GB" sz="1430" kern="100">
                        <a:effectLst/>
                        <a:latin typeface="Aptos" panose="020B0004020202020204" pitchFamily="34" charset="0"/>
                        <a:ea typeface="Aptos" panose="020B0004020202020204" pitchFamily="34" charset="0"/>
                        <a:cs typeface="Times New Roman" panose="02020603050405020304" pitchFamily="18" charset="0"/>
                      </a:endParaRPr>
                    </a:p>
                  </a:txBody>
                  <a:tcPr marL="8818" marR="8818" marT="0" marB="0">
                    <a:solidFill>
                      <a:schemeClr val="bg2"/>
                    </a:solidFill>
                  </a:tcPr>
                </a:tc>
                <a:tc>
                  <a:txBody>
                    <a:bodyPr/>
                    <a:lstStyle/>
                    <a:p>
                      <a:pPr algn="l">
                        <a:lnSpc>
                          <a:spcPct val="107000"/>
                        </a:lnSpc>
                        <a:spcAft>
                          <a:spcPts val="800"/>
                        </a:spcAft>
                      </a:pPr>
                      <a:r>
                        <a:rPr lang="en-GB" sz="1430" kern="100">
                          <a:effectLst/>
                        </a:rPr>
                        <a:t>Logs of all user activity will be kept</a:t>
                      </a:r>
                      <a:endParaRPr lang="en-GB" sz="1430" kern="100">
                        <a:effectLst/>
                        <a:latin typeface="Aptos" panose="020B0004020202020204" pitchFamily="34" charset="0"/>
                        <a:ea typeface="Aptos" panose="020B0004020202020204" pitchFamily="34" charset="0"/>
                        <a:cs typeface="Times New Roman" panose="02020603050405020304" pitchFamily="18" charset="0"/>
                      </a:endParaRPr>
                    </a:p>
                  </a:txBody>
                  <a:tcPr marL="8818" marR="8818" marT="0" marB="0">
                    <a:solidFill>
                      <a:schemeClr val="bg2"/>
                    </a:solidFill>
                  </a:tcPr>
                </a:tc>
                <a:tc>
                  <a:txBody>
                    <a:bodyPr/>
                    <a:lstStyle/>
                    <a:p>
                      <a:pPr algn="l">
                        <a:lnSpc>
                          <a:spcPct val="107000"/>
                        </a:lnSpc>
                        <a:spcAft>
                          <a:spcPts val="800"/>
                        </a:spcAft>
                      </a:pPr>
                      <a:r>
                        <a:rPr lang="en-GB" sz="1430" kern="100">
                          <a:effectLst/>
                        </a:rPr>
                        <a:t>Security Engineer</a:t>
                      </a:r>
                      <a:endParaRPr lang="en-GB" sz="1430" kern="100">
                        <a:effectLst/>
                        <a:latin typeface="Aptos" panose="020B0004020202020204" pitchFamily="34" charset="0"/>
                        <a:ea typeface="Aptos" panose="020B0004020202020204" pitchFamily="34" charset="0"/>
                        <a:cs typeface="Times New Roman" panose="02020603050405020304" pitchFamily="18" charset="0"/>
                      </a:endParaRPr>
                    </a:p>
                  </a:txBody>
                  <a:tcPr marL="8818" marR="8818" marT="0" marB="0">
                    <a:solidFill>
                      <a:schemeClr val="bg2"/>
                    </a:solidFill>
                  </a:tcPr>
                </a:tc>
                <a:tc>
                  <a:txBody>
                    <a:bodyPr/>
                    <a:lstStyle/>
                    <a:p>
                      <a:pPr algn="l">
                        <a:lnSpc>
                          <a:spcPct val="107000"/>
                        </a:lnSpc>
                        <a:spcAft>
                          <a:spcPts val="800"/>
                        </a:spcAft>
                      </a:pPr>
                      <a:r>
                        <a:rPr lang="en-GB" sz="1430" kern="100">
                          <a:effectLst/>
                        </a:rPr>
                        <a:t>Sprint 3</a:t>
                      </a:r>
                      <a:endParaRPr lang="en-GB" sz="1430" kern="100">
                        <a:effectLst/>
                        <a:latin typeface="Aptos" panose="020B0004020202020204" pitchFamily="34" charset="0"/>
                        <a:ea typeface="Aptos" panose="020B0004020202020204" pitchFamily="34" charset="0"/>
                        <a:cs typeface="Times New Roman" panose="02020603050405020304" pitchFamily="18" charset="0"/>
                      </a:endParaRPr>
                    </a:p>
                  </a:txBody>
                  <a:tcPr marL="8818" marR="8818" marT="0" marB="0">
                    <a:solidFill>
                      <a:schemeClr val="bg2"/>
                    </a:solidFill>
                  </a:tcPr>
                </a:tc>
                <a:extLst>
                  <a:ext uri="{0D108BD9-81ED-4DB2-BD59-A6C34878D82A}">
                    <a16:rowId xmlns:a16="http://schemas.microsoft.com/office/drawing/2014/main" val="1497368041"/>
                  </a:ext>
                </a:extLst>
              </a:tr>
              <a:tr h="1315268">
                <a:tc>
                  <a:txBody>
                    <a:bodyPr/>
                    <a:lstStyle/>
                    <a:p>
                      <a:pPr algn="l">
                        <a:lnSpc>
                          <a:spcPct val="107000"/>
                        </a:lnSpc>
                        <a:spcAft>
                          <a:spcPts val="800"/>
                        </a:spcAft>
                      </a:pPr>
                      <a:r>
                        <a:rPr lang="en-GB" sz="1430" kern="100">
                          <a:effectLst/>
                        </a:rPr>
                        <a:t>T08</a:t>
                      </a:r>
                      <a:endParaRPr lang="en-GB" sz="1430" kern="100">
                        <a:effectLst/>
                        <a:latin typeface="Aptos" panose="020B0004020202020204" pitchFamily="34" charset="0"/>
                        <a:ea typeface="Aptos" panose="020B0004020202020204" pitchFamily="34" charset="0"/>
                        <a:cs typeface="Times New Roman" panose="02020603050405020304" pitchFamily="18" charset="0"/>
                      </a:endParaRPr>
                    </a:p>
                  </a:txBody>
                  <a:tcPr marL="8818" marR="8818" marT="0" marB="0">
                    <a:solidFill>
                      <a:schemeClr val="tx1"/>
                    </a:solidFill>
                  </a:tcPr>
                </a:tc>
                <a:tc>
                  <a:txBody>
                    <a:bodyPr/>
                    <a:lstStyle/>
                    <a:p>
                      <a:pPr algn="l">
                        <a:lnSpc>
                          <a:spcPct val="107000"/>
                        </a:lnSpc>
                        <a:spcAft>
                          <a:spcPts val="800"/>
                        </a:spcAft>
                      </a:pPr>
                      <a:r>
                        <a:rPr lang="en-GB" sz="1430" kern="100">
                          <a:effectLst/>
                        </a:rPr>
                        <a:t>Data leak</a:t>
                      </a:r>
                      <a:endParaRPr lang="en-GB" sz="1430" kern="100">
                        <a:effectLst/>
                        <a:latin typeface="Aptos" panose="020B0004020202020204" pitchFamily="34" charset="0"/>
                        <a:ea typeface="Aptos" panose="020B0004020202020204" pitchFamily="34" charset="0"/>
                        <a:cs typeface="Times New Roman" panose="02020603050405020304" pitchFamily="18" charset="0"/>
                      </a:endParaRPr>
                    </a:p>
                  </a:txBody>
                  <a:tcPr marL="8818" marR="8818" marT="0" marB="0">
                    <a:solidFill>
                      <a:schemeClr val="bg2"/>
                    </a:solidFill>
                  </a:tcPr>
                </a:tc>
                <a:tc>
                  <a:txBody>
                    <a:bodyPr/>
                    <a:lstStyle/>
                    <a:p>
                      <a:pPr algn="l">
                        <a:lnSpc>
                          <a:spcPct val="107000"/>
                        </a:lnSpc>
                        <a:spcAft>
                          <a:spcPts val="800"/>
                        </a:spcAft>
                      </a:pPr>
                      <a:r>
                        <a:rPr lang="en-GB" sz="1430" kern="100">
                          <a:effectLst/>
                        </a:rPr>
                        <a:t>Information disclosure</a:t>
                      </a:r>
                      <a:endParaRPr lang="en-GB" sz="1430" kern="100">
                        <a:effectLst/>
                        <a:latin typeface="Aptos" panose="020B0004020202020204" pitchFamily="34" charset="0"/>
                        <a:ea typeface="Aptos" panose="020B0004020202020204" pitchFamily="34" charset="0"/>
                        <a:cs typeface="Times New Roman" panose="02020603050405020304" pitchFamily="18" charset="0"/>
                      </a:endParaRPr>
                    </a:p>
                  </a:txBody>
                  <a:tcPr marL="8818" marR="8818" marT="0" marB="0">
                    <a:solidFill>
                      <a:schemeClr val="bg2"/>
                    </a:solidFill>
                  </a:tcPr>
                </a:tc>
                <a:tc>
                  <a:txBody>
                    <a:bodyPr/>
                    <a:lstStyle/>
                    <a:p>
                      <a:pPr algn="l">
                        <a:lnSpc>
                          <a:spcPct val="107000"/>
                        </a:lnSpc>
                        <a:spcAft>
                          <a:spcPts val="800"/>
                        </a:spcAft>
                      </a:pPr>
                      <a:r>
                        <a:rPr lang="en-GB" sz="1430" kern="100">
                          <a:effectLst/>
                        </a:rPr>
                        <a:t>3</a:t>
                      </a:r>
                      <a:endParaRPr lang="en-GB" sz="1430" kern="100">
                        <a:effectLst/>
                        <a:latin typeface="Aptos" panose="020B0004020202020204" pitchFamily="34" charset="0"/>
                        <a:ea typeface="Aptos" panose="020B0004020202020204" pitchFamily="34" charset="0"/>
                        <a:cs typeface="Times New Roman" panose="02020603050405020304" pitchFamily="18" charset="0"/>
                      </a:endParaRPr>
                    </a:p>
                  </a:txBody>
                  <a:tcPr marL="8818" marR="8818" marT="0" marB="0">
                    <a:solidFill>
                      <a:schemeClr val="bg2"/>
                    </a:solidFill>
                  </a:tcPr>
                </a:tc>
                <a:tc>
                  <a:txBody>
                    <a:bodyPr/>
                    <a:lstStyle/>
                    <a:p>
                      <a:pPr algn="l">
                        <a:lnSpc>
                          <a:spcPct val="107000"/>
                        </a:lnSpc>
                        <a:spcAft>
                          <a:spcPts val="800"/>
                        </a:spcAft>
                      </a:pPr>
                      <a:r>
                        <a:rPr lang="en-GB" sz="1430" kern="100">
                          <a:effectLst/>
                        </a:rPr>
                        <a:t>2</a:t>
                      </a:r>
                      <a:endParaRPr lang="en-GB" sz="1430" kern="100">
                        <a:effectLst/>
                        <a:latin typeface="Aptos" panose="020B0004020202020204" pitchFamily="34" charset="0"/>
                        <a:ea typeface="Aptos" panose="020B0004020202020204" pitchFamily="34" charset="0"/>
                        <a:cs typeface="Times New Roman" panose="02020603050405020304" pitchFamily="18" charset="0"/>
                      </a:endParaRPr>
                    </a:p>
                  </a:txBody>
                  <a:tcPr marL="8818" marR="8818" marT="0" marB="0">
                    <a:solidFill>
                      <a:schemeClr val="bg2"/>
                    </a:solidFill>
                  </a:tcPr>
                </a:tc>
                <a:tc>
                  <a:txBody>
                    <a:bodyPr/>
                    <a:lstStyle/>
                    <a:p>
                      <a:pPr algn="l">
                        <a:lnSpc>
                          <a:spcPct val="107000"/>
                        </a:lnSpc>
                        <a:spcAft>
                          <a:spcPts val="800"/>
                        </a:spcAft>
                      </a:pPr>
                      <a:r>
                        <a:rPr lang="en-GB" sz="1430" kern="100">
                          <a:effectLst/>
                        </a:rPr>
                        <a:t>Mitigation</a:t>
                      </a:r>
                      <a:endParaRPr lang="en-GB" sz="1430" kern="100">
                        <a:effectLst/>
                        <a:latin typeface="Aptos" panose="020B0004020202020204" pitchFamily="34" charset="0"/>
                        <a:ea typeface="Aptos" panose="020B0004020202020204" pitchFamily="34" charset="0"/>
                        <a:cs typeface="Times New Roman" panose="02020603050405020304" pitchFamily="18" charset="0"/>
                      </a:endParaRPr>
                    </a:p>
                  </a:txBody>
                  <a:tcPr marL="8818" marR="8818" marT="0" marB="0">
                    <a:solidFill>
                      <a:schemeClr val="bg2"/>
                    </a:solidFill>
                  </a:tcPr>
                </a:tc>
                <a:tc>
                  <a:txBody>
                    <a:bodyPr/>
                    <a:lstStyle/>
                    <a:p>
                      <a:pPr algn="l">
                        <a:lnSpc>
                          <a:spcPct val="107000"/>
                        </a:lnSpc>
                        <a:spcAft>
                          <a:spcPts val="800"/>
                        </a:spcAft>
                      </a:pPr>
                      <a:r>
                        <a:rPr lang="en-GB" sz="1430" kern="100">
                          <a:effectLst/>
                        </a:rPr>
                        <a:t>Minimum access privilege should be applied to reduce damage.</a:t>
                      </a:r>
                      <a:endParaRPr lang="en-GB" sz="1430" kern="100">
                        <a:effectLst/>
                        <a:latin typeface="Aptos" panose="020B0004020202020204" pitchFamily="34" charset="0"/>
                        <a:ea typeface="Aptos" panose="020B0004020202020204" pitchFamily="34" charset="0"/>
                        <a:cs typeface="Times New Roman" panose="02020603050405020304" pitchFamily="18" charset="0"/>
                      </a:endParaRPr>
                    </a:p>
                  </a:txBody>
                  <a:tcPr marL="8818" marR="8818" marT="0" marB="0">
                    <a:solidFill>
                      <a:schemeClr val="bg2"/>
                    </a:solidFill>
                  </a:tcPr>
                </a:tc>
                <a:tc>
                  <a:txBody>
                    <a:bodyPr/>
                    <a:lstStyle/>
                    <a:p>
                      <a:pPr algn="l">
                        <a:lnSpc>
                          <a:spcPct val="107000"/>
                        </a:lnSpc>
                        <a:spcAft>
                          <a:spcPts val="800"/>
                        </a:spcAft>
                      </a:pPr>
                      <a:r>
                        <a:rPr lang="en-GB" sz="1430" kern="100">
                          <a:effectLst/>
                        </a:rPr>
                        <a:t>IT team</a:t>
                      </a:r>
                      <a:endParaRPr lang="en-GB" sz="1430" kern="100">
                        <a:effectLst/>
                        <a:latin typeface="Aptos" panose="020B0004020202020204" pitchFamily="34" charset="0"/>
                        <a:ea typeface="Aptos" panose="020B0004020202020204" pitchFamily="34" charset="0"/>
                        <a:cs typeface="Times New Roman" panose="02020603050405020304" pitchFamily="18" charset="0"/>
                      </a:endParaRPr>
                    </a:p>
                  </a:txBody>
                  <a:tcPr marL="8818" marR="8818" marT="0" marB="0">
                    <a:solidFill>
                      <a:schemeClr val="bg2"/>
                    </a:solidFill>
                  </a:tcPr>
                </a:tc>
                <a:tc>
                  <a:txBody>
                    <a:bodyPr/>
                    <a:lstStyle/>
                    <a:p>
                      <a:pPr algn="l">
                        <a:lnSpc>
                          <a:spcPct val="107000"/>
                        </a:lnSpc>
                        <a:spcAft>
                          <a:spcPts val="800"/>
                        </a:spcAft>
                      </a:pPr>
                      <a:r>
                        <a:rPr lang="en-GB" sz="1430" kern="100">
                          <a:effectLst/>
                        </a:rPr>
                        <a:t>On-going</a:t>
                      </a:r>
                      <a:endParaRPr lang="en-GB" sz="1430" kern="100">
                        <a:effectLst/>
                        <a:latin typeface="Aptos" panose="020B0004020202020204" pitchFamily="34" charset="0"/>
                        <a:ea typeface="Aptos" panose="020B0004020202020204" pitchFamily="34" charset="0"/>
                        <a:cs typeface="Times New Roman" panose="02020603050405020304" pitchFamily="18" charset="0"/>
                      </a:endParaRPr>
                    </a:p>
                  </a:txBody>
                  <a:tcPr marL="8818" marR="8818" marT="0" marB="0">
                    <a:solidFill>
                      <a:schemeClr val="bg2"/>
                    </a:solidFill>
                  </a:tcPr>
                </a:tc>
                <a:extLst>
                  <a:ext uri="{0D108BD9-81ED-4DB2-BD59-A6C34878D82A}">
                    <a16:rowId xmlns:a16="http://schemas.microsoft.com/office/drawing/2014/main" val="498266378"/>
                  </a:ext>
                </a:extLst>
              </a:tr>
              <a:tr h="926708">
                <a:tc>
                  <a:txBody>
                    <a:bodyPr/>
                    <a:lstStyle/>
                    <a:p>
                      <a:pPr algn="l">
                        <a:lnSpc>
                          <a:spcPct val="107000"/>
                        </a:lnSpc>
                        <a:spcAft>
                          <a:spcPts val="800"/>
                        </a:spcAft>
                      </a:pPr>
                      <a:r>
                        <a:rPr lang="en-GB" sz="1430" kern="100">
                          <a:effectLst/>
                        </a:rPr>
                        <a:t>T03</a:t>
                      </a:r>
                      <a:endParaRPr lang="en-GB" sz="1430" kern="100">
                        <a:effectLst/>
                        <a:latin typeface="Aptos" panose="020B0004020202020204" pitchFamily="34" charset="0"/>
                        <a:ea typeface="Aptos" panose="020B0004020202020204" pitchFamily="34" charset="0"/>
                        <a:cs typeface="Times New Roman" panose="02020603050405020304" pitchFamily="18" charset="0"/>
                      </a:endParaRPr>
                    </a:p>
                  </a:txBody>
                  <a:tcPr marL="8818" marR="8818" marT="0" marB="0">
                    <a:solidFill>
                      <a:schemeClr val="tx1"/>
                    </a:solidFill>
                  </a:tcPr>
                </a:tc>
                <a:tc>
                  <a:txBody>
                    <a:bodyPr/>
                    <a:lstStyle/>
                    <a:p>
                      <a:pPr algn="l">
                        <a:lnSpc>
                          <a:spcPct val="107000"/>
                        </a:lnSpc>
                        <a:spcAft>
                          <a:spcPts val="800"/>
                        </a:spcAft>
                      </a:pPr>
                      <a:r>
                        <a:rPr lang="en-GB" sz="1430" kern="100">
                          <a:effectLst/>
                        </a:rPr>
                        <a:t>Denial of service</a:t>
                      </a:r>
                      <a:endParaRPr lang="en-GB" sz="1430" kern="100">
                        <a:effectLst/>
                        <a:latin typeface="Aptos" panose="020B0004020202020204" pitchFamily="34" charset="0"/>
                        <a:ea typeface="Aptos" panose="020B0004020202020204" pitchFamily="34" charset="0"/>
                        <a:cs typeface="Times New Roman" panose="02020603050405020304" pitchFamily="18" charset="0"/>
                      </a:endParaRPr>
                    </a:p>
                  </a:txBody>
                  <a:tcPr marL="8818" marR="8818" marT="0" marB="0">
                    <a:solidFill>
                      <a:schemeClr val="bg2"/>
                    </a:solidFill>
                  </a:tcPr>
                </a:tc>
                <a:tc>
                  <a:txBody>
                    <a:bodyPr/>
                    <a:lstStyle/>
                    <a:p>
                      <a:pPr algn="l">
                        <a:lnSpc>
                          <a:spcPct val="107000"/>
                        </a:lnSpc>
                        <a:spcAft>
                          <a:spcPts val="800"/>
                        </a:spcAft>
                      </a:pPr>
                      <a:r>
                        <a:rPr lang="en-GB" sz="1430" kern="100">
                          <a:effectLst/>
                        </a:rPr>
                        <a:t>Denial of service</a:t>
                      </a:r>
                      <a:endParaRPr lang="en-GB" sz="1430" kern="100">
                        <a:effectLst/>
                        <a:latin typeface="Aptos" panose="020B0004020202020204" pitchFamily="34" charset="0"/>
                        <a:ea typeface="Aptos" panose="020B0004020202020204" pitchFamily="34" charset="0"/>
                        <a:cs typeface="Times New Roman" panose="02020603050405020304" pitchFamily="18" charset="0"/>
                      </a:endParaRPr>
                    </a:p>
                  </a:txBody>
                  <a:tcPr marL="8818" marR="8818" marT="0" marB="0">
                    <a:solidFill>
                      <a:schemeClr val="bg2"/>
                    </a:solidFill>
                  </a:tcPr>
                </a:tc>
                <a:tc>
                  <a:txBody>
                    <a:bodyPr/>
                    <a:lstStyle/>
                    <a:p>
                      <a:pPr algn="l">
                        <a:lnSpc>
                          <a:spcPct val="107000"/>
                        </a:lnSpc>
                        <a:spcAft>
                          <a:spcPts val="800"/>
                        </a:spcAft>
                      </a:pPr>
                      <a:r>
                        <a:rPr lang="en-GB" sz="1430" kern="100">
                          <a:effectLst/>
                        </a:rPr>
                        <a:t>5</a:t>
                      </a:r>
                      <a:endParaRPr lang="en-GB" sz="1430" kern="100">
                        <a:effectLst/>
                        <a:latin typeface="Aptos" panose="020B0004020202020204" pitchFamily="34" charset="0"/>
                        <a:ea typeface="Aptos" panose="020B0004020202020204" pitchFamily="34" charset="0"/>
                        <a:cs typeface="Times New Roman" panose="02020603050405020304" pitchFamily="18" charset="0"/>
                      </a:endParaRPr>
                    </a:p>
                  </a:txBody>
                  <a:tcPr marL="8818" marR="8818" marT="0" marB="0">
                    <a:solidFill>
                      <a:schemeClr val="bg2"/>
                    </a:solidFill>
                  </a:tcPr>
                </a:tc>
                <a:tc>
                  <a:txBody>
                    <a:bodyPr/>
                    <a:lstStyle/>
                    <a:p>
                      <a:pPr algn="l">
                        <a:lnSpc>
                          <a:spcPct val="107000"/>
                        </a:lnSpc>
                        <a:spcAft>
                          <a:spcPts val="800"/>
                        </a:spcAft>
                      </a:pPr>
                      <a:r>
                        <a:rPr lang="en-GB" sz="1430" kern="100">
                          <a:effectLst/>
                        </a:rPr>
                        <a:t>2</a:t>
                      </a:r>
                      <a:endParaRPr lang="en-GB" sz="1430" kern="100">
                        <a:effectLst/>
                        <a:latin typeface="Aptos" panose="020B0004020202020204" pitchFamily="34" charset="0"/>
                        <a:ea typeface="Aptos" panose="020B0004020202020204" pitchFamily="34" charset="0"/>
                        <a:cs typeface="Times New Roman" panose="02020603050405020304" pitchFamily="18" charset="0"/>
                      </a:endParaRPr>
                    </a:p>
                  </a:txBody>
                  <a:tcPr marL="8818" marR="8818" marT="0" marB="0">
                    <a:solidFill>
                      <a:schemeClr val="bg2"/>
                    </a:solidFill>
                  </a:tcPr>
                </a:tc>
                <a:tc>
                  <a:txBody>
                    <a:bodyPr/>
                    <a:lstStyle/>
                    <a:p>
                      <a:pPr algn="l">
                        <a:lnSpc>
                          <a:spcPct val="107000"/>
                        </a:lnSpc>
                        <a:spcAft>
                          <a:spcPts val="800"/>
                        </a:spcAft>
                      </a:pPr>
                      <a:r>
                        <a:rPr lang="en-GB" sz="1430" kern="100">
                          <a:effectLst/>
                        </a:rPr>
                        <a:t>Mitigation</a:t>
                      </a:r>
                      <a:endParaRPr lang="en-GB" sz="1430" kern="100">
                        <a:effectLst/>
                        <a:latin typeface="Aptos" panose="020B0004020202020204" pitchFamily="34" charset="0"/>
                        <a:ea typeface="Aptos" panose="020B0004020202020204" pitchFamily="34" charset="0"/>
                        <a:cs typeface="Times New Roman" panose="02020603050405020304" pitchFamily="18" charset="0"/>
                      </a:endParaRPr>
                    </a:p>
                  </a:txBody>
                  <a:tcPr marL="8818" marR="8818" marT="0" marB="0">
                    <a:solidFill>
                      <a:schemeClr val="bg2"/>
                    </a:solidFill>
                  </a:tcPr>
                </a:tc>
                <a:tc>
                  <a:txBody>
                    <a:bodyPr/>
                    <a:lstStyle/>
                    <a:p>
                      <a:pPr algn="l">
                        <a:lnSpc>
                          <a:spcPct val="107000"/>
                        </a:lnSpc>
                        <a:spcAft>
                          <a:spcPts val="800"/>
                        </a:spcAft>
                      </a:pPr>
                      <a:r>
                        <a:rPr lang="en-GB" sz="1430" kern="100">
                          <a:effectLst/>
                        </a:rPr>
                        <a:t>Implementation of a Web Application Firewall and only approved of data from approves IPs</a:t>
                      </a:r>
                      <a:endParaRPr lang="en-GB" sz="1430" kern="100">
                        <a:effectLst/>
                        <a:latin typeface="Aptos" panose="020B0004020202020204" pitchFamily="34" charset="0"/>
                        <a:ea typeface="Aptos" panose="020B0004020202020204" pitchFamily="34" charset="0"/>
                        <a:cs typeface="Times New Roman" panose="02020603050405020304" pitchFamily="18" charset="0"/>
                      </a:endParaRPr>
                    </a:p>
                  </a:txBody>
                  <a:tcPr marL="8818" marR="8818" marT="0" marB="0">
                    <a:solidFill>
                      <a:schemeClr val="bg2"/>
                    </a:solidFill>
                  </a:tcPr>
                </a:tc>
                <a:tc>
                  <a:txBody>
                    <a:bodyPr/>
                    <a:lstStyle/>
                    <a:p>
                      <a:pPr algn="l">
                        <a:lnSpc>
                          <a:spcPct val="107000"/>
                        </a:lnSpc>
                        <a:spcAft>
                          <a:spcPts val="800"/>
                        </a:spcAft>
                      </a:pPr>
                      <a:r>
                        <a:rPr lang="en-GB" sz="1430" kern="100">
                          <a:effectLst/>
                        </a:rPr>
                        <a:t>DevOps</a:t>
                      </a:r>
                      <a:endParaRPr lang="en-GB" sz="1430" kern="100">
                        <a:effectLst/>
                        <a:latin typeface="Aptos" panose="020B0004020202020204" pitchFamily="34" charset="0"/>
                        <a:ea typeface="Aptos" panose="020B0004020202020204" pitchFamily="34" charset="0"/>
                        <a:cs typeface="Times New Roman" panose="02020603050405020304" pitchFamily="18" charset="0"/>
                      </a:endParaRPr>
                    </a:p>
                  </a:txBody>
                  <a:tcPr marL="8818" marR="8818" marT="0" marB="0">
                    <a:solidFill>
                      <a:schemeClr val="bg2"/>
                    </a:solidFill>
                  </a:tcPr>
                </a:tc>
                <a:tc>
                  <a:txBody>
                    <a:bodyPr/>
                    <a:lstStyle/>
                    <a:p>
                      <a:pPr algn="l">
                        <a:lnSpc>
                          <a:spcPct val="107000"/>
                        </a:lnSpc>
                        <a:spcAft>
                          <a:spcPts val="800"/>
                        </a:spcAft>
                      </a:pPr>
                      <a:r>
                        <a:rPr lang="en-GB" sz="1430" kern="100">
                          <a:effectLst/>
                        </a:rPr>
                        <a:t>Sprint 2</a:t>
                      </a:r>
                      <a:endParaRPr lang="en-GB" sz="1430" kern="100">
                        <a:effectLst/>
                        <a:latin typeface="Aptos" panose="020B0004020202020204" pitchFamily="34" charset="0"/>
                        <a:ea typeface="Aptos" panose="020B0004020202020204" pitchFamily="34" charset="0"/>
                        <a:cs typeface="Times New Roman" panose="02020603050405020304" pitchFamily="18" charset="0"/>
                      </a:endParaRPr>
                    </a:p>
                  </a:txBody>
                  <a:tcPr marL="8818" marR="8818" marT="0" marB="0">
                    <a:solidFill>
                      <a:schemeClr val="bg2"/>
                    </a:solidFill>
                  </a:tcPr>
                </a:tc>
                <a:extLst>
                  <a:ext uri="{0D108BD9-81ED-4DB2-BD59-A6C34878D82A}">
                    <a16:rowId xmlns:a16="http://schemas.microsoft.com/office/drawing/2014/main" val="598996090"/>
                  </a:ext>
                </a:extLst>
              </a:tr>
              <a:tr h="651945">
                <a:tc>
                  <a:txBody>
                    <a:bodyPr/>
                    <a:lstStyle/>
                    <a:p>
                      <a:pPr algn="l">
                        <a:lnSpc>
                          <a:spcPct val="107000"/>
                        </a:lnSpc>
                        <a:spcAft>
                          <a:spcPts val="800"/>
                        </a:spcAft>
                      </a:pPr>
                      <a:r>
                        <a:rPr lang="en-GB" sz="1430" kern="100">
                          <a:effectLst/>
                        </a:rPr>
                        <a:t>T09</a:t>
                      </a:r>
                      <a:endParaRPr lang="en-GB" sz="1430" kern="100">
                        <a:effectLst/>
                        <a:latin typeface="Aptos" panose="020B0004020202020204" pitchFamily="34" charset="0"/>
                        <a:ea typeface="Aptos" panose="020B0004020202020204" pitchFamily="34" charset="0"/>
                        <a:cs typeface="Times New Roman" panose="02020603050405020304" pitchFamily="18" charset="0"/>
                      </a:endParaRPr>
                    </a:p>
                  </a:txBody>
                  <a:tcPr marL="8818" marR="8818" marT="0" marB="0">
                    <a:solidFill>
                      <a:schemeClr val="tx1"/>
                    </a:solidFill>
                  </a:tcPr>
                </a:tc>
                <a:tc>
                  <a:txBody>
                    <a:bodyPr/>
                    <a:lstStyle/>
                    <a:p>
                      <a:pPr algn="l">
                        <a:lnSpc>
                          <a:spcPct val="107000"/>
                        </a:lnSpc>
                        <a:spcAft>
                          <a:spcPts val="800"/>
                        </a:spcAft>
                      </a:pPr>
                      <a:r>
                        <a:rPr lang="en-GB" sz="1430" kern="100">
                          <a:effectLst/>
                        </a:rPr>
                        <a:t>Wrong permissions</a:t>
                      </a:r>
                      <a:endParaRPr lang="en-GB" sz="1430" kern="100">
                        <a:effectLst/>
                        <a:latin typeface="Aptos" panose="020B0004020202020204" pitchFamily="34" charset="0"/>
                        <a:ea typeface="Aptos" panose="020B0004020202020204" pitchFamily="34" charset="0"/>
                        <a:cs typeface="Times New Roman" panose="02020603050405020304" pitchFamily="18" charset="0"/>
                      </a:endParaRPr>
                    </a:p>
                  </a:txBody>
                  <a:tcPr marL="8818" marR="8818" marT="0" marB="0">
                    <a:solidFill>
                      <a:schemeClr val="bg2"/>
                    </a:solidFill>
                  </a:tcPr>
                </a:tc>
                <a:tc>
                  <a:txBody>
                    <a:bodyPr/>
                    <a:lstStyle/>
                    <a:p>
                      <a:pPr algn="l">
                        <a:lnSpc>
                          <a:spcPct val="107000"/>
                        </a:lnSpc>
                        <a:spcAft>
                          <a:spcPts val="800"/>
                        </a:spcAft>
                      </a:pPr>
                      <a:r>
                        <a:rPr lang="en-GB" sz="1430" kern="100">
                          <a:effectLst/>
                        </a:rPr>
                        <a:t>Elevation of privilege</a:t>
                      </a:r>
                      <a:endParaRPr lang="en-GB" sz="1430" kern="100">
                        <a:effectLst/>
                        <a:latin typeface="Aptos" panose="020B0004020202020204" pitchFamily="34" charset="0"/>
                        <a:ea typeface="Aptos" panose="020B0004020202020204" pitchFamily="34" charset="0"/>
                        <a:cs typeface="Times New Roman" panose="02020603050405020304" pitchFamily="18" charset="0"/>
                      </a:endParaRPr>
                    </a:p>
                  </a:txBody>
                  <a:tcPr marL="8818" marR="8818" marT="0" marB="0">
                    <a:solidFill>
                      <a:schemeClr val="bg2"/>
                    </a:solidFill>
                  </a:tcPr>
                </a:tc>
                <a:tc>
                  <a:txBody>
                    <a:bodyPr/>
                    <a:lstStyle/>
                    <a:p>
                      <a:pPr algn="l">
                        <a:lnSpc>
                          <a:spcPct val="107000"/>
                        </a:lnSpc>
                        <a:spcAft>
                          <a:spcPts val="800"/>
                        </a:spcAft>
                      </a:pPr>
                      <a:r>
                        <a:rPr lang="en-GB" sz="1430" kern="100">
                          <a:effectLst/>
                        </a:rPr>
                        <a:t>5</a:t>
                      </a:r>
                      <a:endParaRPr lang="en-GB" sz="1430" kern="100">
                        <a:effectLst/>
                        <a:latin typeface="Aptos" panose="020B0004020202020204" pitchFamily="34" charset="0"/>
                        <a:ea typeface="Aptos" panose="020B0004020202020204" pitchFamily="34" charset="0"/>
                        <a:cs typeface="Times New Roman" panose="02020603050405020304" pitchFamily="18" charset="0"/>
                      </a:endParaRPr>
                    </a:p>
                  </a:txBody>
                  <a:tcPr marL="8818" marR="8818" marT="0" marB="0">
                    <a:solidFill>
                      <a:schemeClr val="bg2"/>
                    </a:solidFill>
                  </a:tcPr>
                </a:tc>
                <a:tc>
                  <a:txBody>
                    <a:bodyPr/>
                    <a:lstStyle/>
                    <a:p>
                      <a:pPr algn="l">
                        <a:lnSpc>
                          <a:spcPct val="107000"/>
                        </a:lnSpc>
                        <a:spcAft>
                          <a:spcPts val="800"/>
                        </a:spcAft>
                      </a:pPr>
                      <a:r>
                        <a:rPr lang="en-GB" sz="1430" kern="100">
                          <a:effectLst/>
                        </a:rPr>
                        <a:t>1</a:t>
                      </a:r>
                      <a:endParaRPr lang="en-GB" sz="1430" kern="100">
                        <a:effectLst/>
                        <a:latin typeface="Aptos" panose="020B0004020202020204" pitchFamily="34" charset="0"/>
                        <a:ea typeface="Aptos" panose="020B0004020202020204" pitchFamily="34" charset="0"/>
                        <a:cs typeface="Times New Roman" panose="02020603050405020304" pitchFamily="18" charset="0"/>
                      </a:endParaRPr>
                    </a:p>
                  </a:txBody>
                  <a:tcPr marL="8818" marR="8818" marT="0" marB="0">
                    <a:solidFill>
                      <a:schemeClr val="bg2"/>
                    </a:solidFill>
                  </a:tcPr>
                </a:tc>
                <a:tc>
                  <a:txBody>
                    <a:bodyPr/>
                    <a:lstStyle/>
                    <a:p>
                      <a:pPr algn="l">
                        <a:lnSpc>
                          <a:spcPct val="107000"/>
                        </a:lnSpc>
                        <a:spcAft>
                          <a:spcPts val="800"/>
                        </a:spcAft>
                      </a:pPr>
                      <a:r>
                        <a:rPr lang="en-GB" sz="1430" kern="100">
                          <a:effectLst/>
                        </a:rPr>
                        <a:t>Mitigation</a:t>
                      </a:r>
                      <a:endParaRPr lang="en-GB" sz="1430" kern="100">
                        <a:effectLst/>
                        <a:latin typeface="Aptos" panose="020B0004020202020204" pitchFamily="34" charset="0"/>
                        <a:ea typeface="Aptos" panose="020B0004020202020204" pitchFamily="34" charset="0"/>
                        <a:cs typeface="Times New Roman" panose="02020603050405020304" pitchFamily="18" charset="0"/>
                      </a:endParaRPr>
                    </a:p>
                  </a:txBody>
                  <a:tcPr marL="8818" marR="8818" marT="0" marB="0">
                    <a:solidFill>
                      <a:schemeClr val="bg2"/>
                    </a:solidFill>
                  </a:tcPr>
                </a:tc>
                <a:tc>
                  <a:txBody>
                    <a:bodyPr/>
                    <a:lstStyle/>
                    <a:p>
                      <a:pPr algn="l">
                        <a:lnSpc>
                          <a:spcPct val="107000"/>
                        </a:lnSpc>
                        <a:spcAft>
                          <a:spcPts val="800"/>
                        </a:spcAft>
                      </a:pPr>
                      <a:r>
                        <a:rPr lang="en-GB" sz="1430" kern="100">
                          <a:effectLst/>
                        </a:rPr>
                        <a:t>Minimum access privilege should be applied.</a:t>
                      </a:r>
                      <a:endParaRPr lang="en-GB" sz="1430" kern="100">
                        <a:effectLst/>
                        <a:latin typeface="Aptos" panose="020B0004020202020204" pitchFamily="34" charset="0"/>
                        <a:ea typeface="Aptos" panose="020B0004020202020204" pitchFamily="34" charset="0"/>
                        <a:cs typeface="Times New Roman" panose="02020603050405020304" pitchFamily="18" charset="0"/>
                      </a:endParaRPr>
                    </a:p>
                  </a:txBody>
                  <a:tcPr marL="8818" marR="8818" marT="0" marB="0">
                    <a:solidFill>
                      <a:schemeClr val="bg2"/>
                    </a:solidFill>
                  </a:tcPr>
                </a:tc>
                <a:tc>
                  <a:txBody>
                    <a:bodyPr/>
                    <a:lstStyle/>
                    <a:p>
                      <a:pPr algn="l">
                        <a:lnSpc>
                          <a:spcPct val="107000"/>
                        </a:lnSpc>
                        <a:spcAft>
                          <a:spcPts val="800"/>
                        </a:spcAft>
                      </a:pPr>
                      <a:r>
                        <a:rPr lang="en-GB" sz="1430" kern="100">
                          <a:effectLst/>
                        </a:rPr>
                        <a:t>Security engineer</a:t>
                      </a:r>
                      <a:endParaRPr lang="en-GB" sz="1430" kern="100">
                        <a:effectLst/>
                        <a:latin typeface="Aptos" panose="020B0004020202020204" pitchFamily="34" charset="0"/>
                        <a:ea typeface="Aptos" panose="020B0004020202020204" pitchFamily="34" charset="0"/>
                        <a:cs typeface="Times New Roman" panose="02020603050405020304" pitchFamily="18" charset="0"/>
                      </a:endParaRPr>
                    </a:p>
                  </a:txBody>
                  <a:tcPr marL="8818" marR="8818" marT="0" marB="0">
                    <a:solidFill>
                      <a:schemeClr val="bg2"/>
                    </a:solidFill>
                  </a:tcPr>
                </a:tc>
                <a:tc>
                  <a:txBody>
                    <a:bodyPr/>
                    <a:lstStyle/>
                    <a:p>
                      <a:pPr algn="l">
                        <a:lnSpc>
                          <a:spcPct val="107000"/>
                        </a:lnSpc>
                        <a:spcAft>
                          <a:spcPts val="800"/>
                        </a:spcAft>
                      </a:pPr>
                      <a:r>
                        <a:rPr lang="en-GB" sz="1430" kern="100">
                          <a:effectLst/>
                        </a:rPr>
                        <a:t>On-going</a:t>
                      </a:r>
                      <a:endParaRPr lang="en-GB" sz="1430" kern="100">
                        <a:effectLst/>
                        <a:latin typeface="Aptos" panose="020B0004020202020204" pitchFamily="34" charset="0"/>
                        <a:ea typeface="Aptos" panose="020B0004020202020204" pitchFamily="34" charset="0"/>
                        <a:cs typeface="Times New Roman" panose="02020603050405020304" pitchFamily="18" charset="0"/>
                      </a:endParaRPr>
                    </a:p>
                  </a:txBody>
                  <a:tcPr marL="8818" marR="8818" marT="0" marB="0">
                    <a:solidFill>
                      <a:schemeClr val="bg2"/>
                    </a:solidFill>
                  </a:tcPr>
                </a:tc>
                <a:extLst>
                  <a:ext uri="{0D108BD9-81ED-4DB2-BD59-A6C34878D82A}">
                    <a16:rowId xmlns:a16="http://schemas.microsoft.com/office/drawing/2014/main" val="967902644"/>
                  </a:ext>
                </a:extLst>
              </a:tr>
            </a:tbl>
          </a:graphicData>
        </a:graphic>
      </p:graphicFrame>
    </p:spTree>
    <p:extLst>
      <p:ext uri="{BB962C8B-B14F-4D97-AF65-F5344CB8AC3E}">
        <p14:creationId xmlns:p14="http://schemas.microsoft.com/office/powerpoint/2010/main" val="213132745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52D638-DEE2-2069-1BDD-FBE6A96822A8}"/>
              </a:ext>
            </a:extLst>
          </p:cNvPr>
          <p:cNvSpPr>
            <a:spLocks noGrp="1"/>
          </p:cNvSpPr>
          <p:nvPr>
            <p:ph type="title"/>
          </p:nvPr>
        </p:nvSpPr>
        <p:spPr>
          <a:xfrm>
            <a:off x="1156851" y="637762"/>
            <a:ext cx="9888496" cy="900131"/>
          </a:xfrm>
        </p:spPr>
        <p:txBody>
          <a:bodyPr anchor="t">
            <a:normAutofit/>
          </a:bodyPr>
          <a:lstStyle/>
          <a:p>
            <a:r>
              <a:rPr lang="en-GB" sz="4000">
                <a:solidFill>
                  <a:schemeClr val="bg1"/>
                </a:solidFill>
              </a:rPr>
              <a:t>AstroDev Software Development Plan</a:t>
            </a:r>
          </a:p>
        </p:txBody>
      </p:sp>
      <p:sp>
        <p:nvSpPr>
          <p:cNvPr id="3" name="Content Placeholder 2">
            <a:extLst>
              <a:ext uri="{FF2B5EF4-FFF2-40B4-BE49-F238E27FC236}">
                <a16:creationId xmlns:a16="http://schemas.microsoft.com/office/drawing/2014/main" id="{863735FD-0038-AC31-EF4A-A392C840CC92}"/>
              </a:ext>
            </a:extLst>
          </p:cNvPr>
          <p:cNvSpPr>
            <a:spLocks noGrp="1"/>
          </p:cNvSpPr>
          <p:nvPr>
            <p:ph idx="1"/>
          </p:nvPr>
        </p:nvSpPr>
        <p:spPr>
          <a:xfrm>
            <a:off x="0" y="1688641"/>
            <a:ext cx="12191990" cy="5123640"/>
          </a:xfrm>
        </p:spPr>
        <p:txBody>
          <a:bodyPr numCol="2">
            <a:normAutofit lnSpcReduction="10000"/>
          </a:bodyPr>
          <a:lstStyle/>
          <a:p>
            <a:pPr marL="0" indent="0">
              <a:buNone/>
            </a:pPr>
            <a:r>
              <a:rPr lang="en-GB" sz="1600" b="1" u="sng"/>
              <a:t>How will you secure your development environment?</a:t>
            </a:r>
          </a:p>
          <a:p>
            <a:pPr marL="0" indent="0">
              <a:buNone/>
            </a:pPr>
            <a:r>
              <a:rPr lang="en-GB" sz="1600"/>
              <a:t>The development environment will be secured by working in a closed network away from external access. Only authorised software developers will be allowed into the development area.</a:t>
            </a:r>
          </a:p>
          <a:p>
            <a:pPr marL="0" indent="0">
              <a:buNone/>
            </a:pPr>
            <a:r>
              <a:rPr lang="en-GB" sz="1600" b="1" u="sng"/>
              <a:t>List of tools for securing software development</a:t>
            </a:r>
          </a:p>
          <a:p>
            <a:pPr marL="0" indent="0">
              <a:buNone/>
            </a:pPr>
            <a:r>
              <a:rPr lang="en-GB" sz="1600"/>
              <a:t>OWASP Zap and Nmap will be used to check for any security flaws in the code. We will also use Threat Dragon to map any additional issues that may have been created in development. And we will also be using </a:t>
            </a:r>
            <a:r>
              <a:rPr lang="en-GB" sz="1600" err="1"/>
              <a:t>Snyk</a:t>
            </a:r>
            <a:r>
              <a:rPr lang="en-GB" sz="1600"/>
              <a:t> to discover any vulnerabilities built directly in the code.</a:t>
            </a:r>
          </a:p>
          <a:p>
            <a:pPr marL="0" indent="0">
              <a:buNone/>
            </a:pPr>
            <a:r>
              <a:rPr lang="en-GB" sz="1600" b="1" u="sng"/>
              <a:t>Development Practises That Ensure The System Is Secure By Design And Secure By Default</a:t>
            </a:r>
          </a:p>
          <a:p>
            <a:pPr marL="0" indent="0">
              <a:buNone/>
            </a:pPr>
            <a:r>
              <a:rPr lang="en-GB" sz="1600"/>
              <a:t>To ensure that the system is secure by design, the developers will follow the architecture provided in the threat model. This will allow the development team to develop secure software. </a:t>
            </a:r>
          </a:p>
          <a:p>
            <a:pPr marL="0" indent="0">
              <a:buNone/>
            </a:pPr>
            <a:r>
              <a:rPr lang="en-GB" sz="1600"/>
              <a:t>The software will be secure by default through rigorous testing with multiple security testing tools. The software team will follow CISA to make sure that the software is secure for launch.</a:t>
            </a:r>
          </a:p>
          <a:p>
            <a:pPr marL="0" indent="0">
              <a:buNone/>
            </a:pPr>
            <a:endParaRPr lang="en-GB" sz="1600"/>
          </a:p>
          <a:p>
            <a:pPr marL="0" indent="0">
              <a:buNone/>
            </a:pPr>
            <a:endParaRPr lang="en-GB" sz="1600"/>
          </a:p>
          <a:p>
            <a:pPr marL="0" indent="0">
              <a:buNone/>
            </a:pPr>
            <a:r>
              <a:rPr lang="en-GB" sz="1600" b="1" u="sng"/>
              <a:t>Security management: access to controls and secrets</a:t>
            </a:r>
            <a:endParaRPr lang="en-GB" sz="1600"/>
          </a:p>
          <a:p>
            <a:pPr marL="0" indent="0">
              <a:buNone/>
            </a:pPr>
            <a:r>
              <a:rPr lang="en-GB" sz="1600"/>
              <a:t>Users will follow minimum access privilege to prevent data from being leaked. Minimum access will prevent staff who don’t require access to certain data from accessing the data. This will ensure that the data is secure including from the software developers. Only those who have high enough access will be able to work on certain parts of the system like the database.</a:t>
            </a:r>
          </a:p>
          <a:p>
            <a:pPr marL="0" indent="0">
              <a:buNone/>
            </a:pPr>
            <a:r>
              <a:rPr lang="en-GB" sz="1600" b="1" u="sng"/>
              <a:t>Security management: Preventing Vulnerabilities</a:t>
            </a:r>
          </a:p>
          <a:p>
            <a:pPr marL="0" indent="0">
              <a:buNone/>
            </a:pPr>
            <a:r>
              <a:rPr lang="en-GB" sz="1600"/>
              <a:t>During software testing, many teams will work on finding vulnerabilities. This will all be overseen by the security engineer. Different teams will do different types of testing. Testing will follow both manual and automated testing to thoroughly look for flaws in the software.</a:t>
            </a:r>
          </a:p>
          <a:p>
            <a:pPr marL="0" indent="0">
              <a:buNone/>
            </a:pPr>
            <a:r>
              <a:rPr lang="en-GB" sz="1600" b="1" u="sng"/>
              <a:t>Security management: Responding to Vulnerabilities</a:t>
            </a:r>
          </a:p>
          <a:p>
            <a:pPr marL="0" indent="0">
              <a:buNone/>
            </a:pPr>
            <a:r>
              <a:rPr lang="en-GB" sz="1600"/>
              <a:t>In the event a vulnerability is detected post-launch, the security engineer will be immediately alerted. The software will be prioritised for a patch, and depending on the severity of the issue, different teams may be assigned to assist with the handling of this issue.</a:t>
            </a:r>
          </a:p>
          <a:p>
            <a:pPr marL="0" indent="0">
              <a:buNone/>
            </a:pPr>
            <a:r>
              <a:rPr lang="en-GB" sz="1600"/>
              <a:t>Should a vulnerability be detected pre-launch the software with the vulnerability won’t be pushed until the issue </a:t>
            </a:r>
            <a:r>
              <a:rPr lang="en-GB" sz="1100"/>
              <a:t>is solved.</a:t>
            </a:r>
          </a:p>
        </p:txBody>
      </p:sp>
    </p:spTree>
    <p:extLst>
      <p:ext uri="{BB962C8B-B14F-4D97-AF65-F5344CB8AC3E}">
        <p14:creationId xmlns:p14="http://schemas.microsoft.com/office/powerpoint/2010/main" val="97098243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C11495-A19F-C928-C2C1-4947A708FB18}"/>
              </a:ext>
            </a:extLst>
          </p:cNvPr>
          <p:cNvSpPr>
            <a:spLocks noGrp="1"/>
          </p:cNvSpPr>
          <p:nvPr>
            <p:ph type="title"/>
          </p:nvPr>
        </p:nvSpPr>
        <p:spPr>
          <a:xfrm>
            <a:off x="448370" y="1888888"/>
            <a:ext cx="3527425" cy="4366936"/>
          </a:xfrm>
        </p:spPr>
        <p:txBody>
          <a:bodyPr anchor="t">
            <a:normAutofit/>
          </a:bodyPr>
          <a:lstStyle/>
          <a:p>
            <a:r>
              <a:rPr lang="en-GB" sz="4000"/>
              <a:t>AstroDev SAMM Document</a:t>
            </a:r>
          </a:p>
        </p:txBody>
      </p:sp>
      <p:sp>
        <p:nvSpPr>
          <p:cNvPr id="3" name="Content Placeholder 2">
            <a:extLst>
              <a:ext uri="{FF2B5EF4-FFF2-40B4-BE49-F238E27FC236}">
                <a16:creationId xmlns:a16="http://schemas.microsoft.com/office/drawing/2014/main" id="{42D57A69-24B9-9C13-6DC6-43F431EBFE58}"/>
              </a:ext>
            </a:extLst>
          </p:cNvPr>
          <p:cNvSpPr>
            <a:spLocks noGrp="1"/>
          </p:cNvSpPr>
          <p:nvPr>
            <p:ph idx="1"/>
          </p:nvPr>
        </p:nvSpPr>
        <p:spPr>
          <a:xfrm>
            <a:off x="3385751" y="0"/>
            <a:ext cx="8093264" cy="6858000"/>
          </a:xfrm>
        </p:spPr>
        <p:txBody>
          <a:bodyPr vert="horz" lIns="91440" tIns="45720" rIns="91440" bIns="45720" rtlCol="0">
            <a:normAutofit/>
          </a:bodyPr>
          <a:lstStyle/>
          <a:p>
            <a:pPr marL="0" indent="0">
              <a:buNone/>
            </a:pPr>
            <a:r>
              <a:rPr lang="en-GB" sz="2400">
                <a:solidFill>
                  <a:schemeClr val="tx1">
                    <a:alpha val="80000"/>
                  </a:schemeClr>
                </a:solidFill>
              </a:rPr>
              <a:t>The OWASP SAMM score is 18.54/45</a:t>
            </a:r>
          </a:p>
          <a:p>
            <a:pPr marL="0" indent="0">
              <a:buNone/>
            </a:pPr>
            <a:r>
              <a:rPr lang="en-GB" sz="2400">
                <a:solidFill>
                  <a:schemeClr val="tx1">
                    <a:alpha val="80000"/>
                  </a:schemeClr>
                </a:solidFill>
              </a:rPr>
              <a:t>This is due to the high risk-appetite. </a:t>
            </a:r>
            <a:r>
              <a:rPr lang="en-GB" sz="2400" err="1">
                <a:solidFill>
                  <a:schemeClr val="tx1">
                    <a:alpha val="80000"/>
                  </a:schemeClr>
                </a:solidFill>
              </a:rPr>
              <a:t>Astrodev</a:t>
            </a:r>
            <a:r>
              <a:rPr lang="en-GB" sz="2400">
                <a:solidFill>
                  <a:schemeClr val="tx1">
                    <a:alpha val="80000"/>
                  </a:schemeClr>
                </a:solidFill>
              </a:rPr>
              <a:t> is primarily focusing on the secure development of their software with little afterthought of security where human life is not in imminent danger</a:t>
            </a:r>
          </a:p>
          <a:p>
            <a:pPr marL="0" indent="0">
              <a:buNone/>
            </a:pPr>
            <a:endParaRPr lang="en-GB" sz="2400">
              <a:solidFill>
                <a:schemeClr val="tx1">
                  <a:alpha val="80000"/>
                </a:schemeClr>
              </a:solidFill>
            </a:endParaRPr>
          </a:p>
          <a:p>
            <a:pPr marL="0" indent="0">
              <a:buNone/>
            </a:pPr>
            <a:r>
              <a:rPr lang="en-GB" sz="2400">
                <a:solidFill>
                  <a:schemeClr val="tx1">
                    <a:alpha val="80000"/>
                  </a:schemeClr>
                </a:solidFill>
              </a:rPr>
              <a:t>We have added in changes to heighten security as the initial architecture of </a:t>
            </a:r>
            <a:r>
              <a:rPr lang="en-GB" sz="2400" err="1">
                <a:solidFill>
                  <a:schemeClr val="tx1">
                    <a:alpha val="80000"/>
                  </a:schemeClr>
                </a:solidFill>
              </a:rPr>
              <a:t>Astrodev</a:t>
            </a:r>
            <a:r>
              <a:rPr lang="en-GB" sz="2400">
                <a:solidFill>
                  <a:schemeClr val="tx1">
                    <a:alpha val="80000"/>
                  </a:schemeClr>
                </a:solidFill>
              </a:rPr>
              <a:t> had very little security other than using private networks and a decentralised database.</a:t>
            </a:r>
          </a:p>
          <a:p>
            <a:pPr marL="0" indent="0">
              <a:buNone/>
            </a:pPr>
            <a:r>
              <a:rPr lang="en-GB" sz="2400">
                <a:solidFill>
                  <a:schemeClr val="tx1">
                    <a:alpha val="80000"/>
                  </a:schemeClr>
                </a:solidFill>
              </a:rPr>
              <a:t>The new security implementations will now focus on:</a:t>
            </a:r>
          </a:p>
          <a:p>
            <a:r>
              <a:rPr lang="en-GB" sz="2400">
                <a:solidFill>
                  <a:schemeClr val="tx1">
                    <a:alpha val="80000"/>
                  </a:schemeClr>
                </a:solidFill>
              </a:rPr>
              <a:t>Security in data transfer</a:t>
            </a:r>
          </a:p>
          <a:p>
            <a:r>
              <a:rPr lang="en-GB" sz="2400">
                <a:solidFill>
                  <a:schemeClr val="tx1">
                    <a:alpha val="80000"/>
                  </a:schemeClr>
                </a:solidFill>
              </a:rPr>
              <a:t>Prevention of data tampering/repudiation</a:t>
            </a:r>
          </a:p>
          <a:p>
            <a:r>
              <a:rPr lang="en-GB" sz="2400">
                <a:solidFill>
                  <a:schemeClr val="tx1">
                    <a:alpha val="80000"/>
                  </a:schemeClr>
                </a:solidFill>
              </a:rPr>
              <a:t>Training employees to spot different types of common attacks</a:t>
            </a:r>
          </a:p>
          <a:p>
            <a:r>
              <a:rPr lang="en-GB" sz="2400">
                <a:solidFill>
                  <a:schemeClr val="tx1">
                    <a:alpha val="80000"/>
                  </a:schemeClr>
                </a:solidFill>
              </a:rPr>
              <a:t>Ensuring minimum access privilege is followed</a:t>
            </a:r>
          </a:p>
          <a:p>
            <a:pPr marL="0" indent="0">
              <a:buNone/>
            </a:pPr>
            <a:r>
              <a:rPr lang="en-GB" sz="2400">
                <a:solidFill>
                  <a:schemeClr val="tx1">
                    <a:alpha val="80000"/>
                  </a:schemeClr>
                </a:solidFill>
              </a:rPr>
              <a:t>This SAMM document is based on the system after mitigations have been implemented.</a:t>
            </a:r>
          </a:p>
        </p:txBody>
      </p:sp>
    </p:spTree>
    <p:extLst>
      <p:ext uri="{BB962C8B-B14F-4D97-AF65-F5344CB8AC3E}">
        <p14:creationId xmlns:p14="http://schemas.microsoft.com/office/powerpoint/2010/main" val="21673275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4" descr="Stars Space Panorama Royalty-Free Images, Stock Photos &amp; Pictures |  Shutterstock">
            <a:extLst>
              <a:ext uri="{FF2B5EF4-FFF2-40B4-BE49-F238E27FC236}">
                <a16:creationId xmlns:a16="http://schemas.microsoft.com/office/drawing/2014/main" id="{2DB07A47-CC61-5FA5-0464-E6526EAE938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33003" y="-464820"/>
            <a:ext cx="12539752" cy="2667000"/>
          </a:xfrm>
          <a:prstGeom prst="rect">
            <a:avLst/>
          </a:prstGeom>
          <a:noFill/>
          <a:extLst>
            <a:ext uri="{909E8E84-426E-40DD-AFC4-6F175D3DCCD1}">
              <a14:hiddenFill xmlns:a14="http://schemas.microsoft.com/office/drawing/2010/main">
                <a:solidFill>
                  <a:srgbClr val="FFFFFF"/>
                </a:solidFill>
              </a14:hiddenFill>
            </a:ext>
          </a:extLst>
        </p:spPr>
      </p:pic>
      <p:graphicFrame>
        <p:nvGraphicFramePr>
          <p:cNvPr id="5" name="Table 4">
            <a:extLst>
              <a:ext uri="{FF2B5EF4-FFF2-40B4-BE49-F238E27FC236}">
                <a16:creationId xmlns:a16="http://schemas.microsoft.com/office/drawing/2014/main" id="{8F8CAFD1-0F6C-771D-73BC-1AC44769C686}"/>
              </a:ext>
            </a:extLst>
          </p:cNvPr>
          <p:cNvGraphicFramePr>
            <a:graphicFrameLocks noGrp="1"/>
          </p:cNvGraphicFramePr>
          <p:nvPr/>
        </p:nvGraphicFramePr>
        <p:xfrm>
          <a:off x="18" y="1562100"/>
          <a:ext cx="12191982" cy="5295900"/>
        </p:xfrm>
        <a:graphic>
          <a:graphicData uri="http://schemas.openxmlformats.org/drawingml/2006/table">
            <a:tbl>
              <a:tblPr bandRow="1">
                <a:tableStyleId>{5C22544A-7EE6-4342-B048-85BDC9FD1C3A}</a:tableStyleId>
              </a:tblPr>
              <a:tblGrid>
                <a:gridCol w="2031997">
                  <a:extLst>
                    <a:ext uri="{9D8B030D-6E8A-4147-A177-3AD203B41FA5}">
                      <a16:colId xmlns:a16="http://schemas.microsoft.com/office/drawing/2014/main" val="3713246370"/>
                    </a:ext>
                  </a:extLst>
                </a:gridCol>
                <a:gridCol w="2031997">
                  <a:extLst>
                    <a:ext uri="{9D8B030D-6E8A-4147-A177-3AD203B41FA5}">
                      <a16:colId xmlns:a16="http://schemas.microsoft.com/office/drawing/2014/main" val="1312578995"/>
                    </a:ext>
                  </a:extLst>
                </a:gridCol>
                <a:gridCol w="2031997">
                  <a:extLst>
                    <a:ext uri="{9D8B030D-6E8A-4147-A177-3AD203B41FA5}">
                      <a16:colId xmlns:a16="http://schemas.microsoft.com/office/drawing/2014/main" val="3230545573"/>
                    </a:ext>
                  </a:extLst>
                </a:gridCol>
                <a:gridCol w="2031997">
                  <a:extLst>
                    <a:ext uri="{9D8B030D-6E8A-4147-A177-3AD203B41FA5}">
                      <a16:colId xmlns:a16="http://schemas.microsoft.com/office/drawing/2014/main" val="4070077545"/>
                    </a:ext>
                  </a:extLst>
                </a:gridCol>
                <a:gridCol w="2031997">
                  <a:extLst>
                    <a:ext uri="{9D8B030D-6E8A-4147-A177-3AD203B41FA5}">
                      <a16:colId xmlns:a16="http://schemas.microsoft.com/office/drawing/2014/main" val="390189764"/>
                    </a:ext>
                  </a:extLst>
                </a:gridCol>
                <a:gridCol w="2031997">
                  <a:extLst>
                    <a:ext uri="{9D8B030D-6E8A-4147-A177-3AD203B41FA5}">
                      <a16:colId xmlns:a16="http://schemas.microsoft.com/office/drawing/2014/main" val="1660160836"/>
                    </a:ext>
                  </a:extLst>
                </a:gridCol>
              </a:tblGrid>
              <a:tr h="590597">
                <a:tc>
                  <a:txBody>
                    <a:bodyPr/>
                    <a:lstStyle/>
                    <a:p>
                      <a:r>
                        <a:rPr lang="en-GB" sz="1600">
                          <a:solidFill>
                            <a:schemeClr val="bg1"/>
                          </a:solidFill>
                        </a:rPr>
                        <a:t>Title</a:t>
                      </a:r>
                    </a:p>
                  </a:txBody>
                  <a:tcPr>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chemeClr val="tx1"/>
                    </a:solidFill>
                  </a:tcPr>
                </a:tc>
                <a:tc>
                  <a:txBody>
                    <a:bodyPr/>
                    <a:lstStyle/>
                    <a:p>
                      <a:r>
                        <a:rPr lang="en-GB" sz="1600">
                          <a:solidFill>
                            <a:schemeClr val="bg1"/>
                          </a:solidFill>
                        </a:rPr>
                        <a:t>Asset</a:t>
                      </a:r>
                    </a:p>
                  </a:txBody>
                  <a:tcPr>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chemeClr val="tx1"/>
                    </a:solidFill>
                  </a:tcPr>
                </a:tc>
                <a:tc>
                  <a:txBody>
                    <a:bodyPr/>
                    <a:lstStyle/>
                    <a:p>
                      <a:r>
                        <a:rPr lang="en-GB" sz="1600">
                          <a:solidFill>
                            <a:schemeClr val="bg1"/>
                          </a:solidFill>
                        </a:rPr>
                        <a:t>Threat</a:t>
                      </a:r>
                    </a:p>
                  </a:txBody>
                  <a:tcPr>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chemeClr val="tx1"/>
                    </a:solidFill>
                  </a:tcPr>
                </a:tc>
                <a:tc>
                  <a:txBody>
                    <a:bodyPr/>
                    <a:lstStyle/>
                    <a:p>
                      <a:r>
                        <a:rPr lang="en-GB" sz="1600">
                          <a:solidFill>
                            <a:schemeClr val="bg1"/>
                          </a:solidFill>
                        </a:rPr>
                        <a:t>Narrative</a:t>
                      </a:r>
                    </a:p>
                  </a:txBody>
                  <a:tcPr>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chemeClr val="tx1"/>
                    </a:solidFill>
                  </a:tcPr>
                </a:tc>
                <a:tc>
                  <a:txBody>
                    <a:bodyPr/>
                    <a:lstStyle/>
                    <a:p>
                      <a:r>
                        <a:rPr lang="en-GB" sz="1600">
                          <a:solidFill>
                            <a:schemeClr val="bg1"/>
                          </a:solidFill>
                        </a:rPr>
                        <a:t>Work Required</a:t>
                      </a:r>
                    </a:p>
                  </a:txBody>
                  <a:tcPr>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chemeClr val="tx1"/>
                    </a:solidFill>
                  </a:tcPr>
                </a:tc>
                <a:tc>
                  <a:txBody>
                    <a:bodyPr/>
                    <a:lstStyle/>
                    <a:p>
                      <a:r>
                        <a:rPr lang="en-GB" sz="1600">
                          <a:solidFill>
                            <a:schemeClr val="bg1"/>
                          </a:solidFill>
                        </a:rPr>
                        <a:t>Verification Criteria</a:t>
                      </a:r>
                    </a:p>
                  </a:txBody>
                  <a:tcPr>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chemeClr val="tx1"/>
                    </a:solidFill>
                  </a:tcPr>
                </a:tc>
                <a:extLst>
                  <a:ext uri="{0D108BD9-81ED-4DB2-BD59-A6C34878D82A}">
                    <a16:rowId xmlns:a16="http://schemas.microsoft.com/office/drawing/2014/main" val="811768849"/>
                  </a:ext>
                </a:extLst>
              </a:tr>
              <a:tr h="1527008">
                <a:tc>
                  <a:txBody>
                    <a:bodyPr/>
                    <a:lstStyle/>
                    <a:p>
                      <a:pPr algn="l" rtl="0" fontAlgn="base">
                        <a:lnSpc>
                          <a:spcPts val="1425"/>
                        </a:lnSpc>
                      </a:pPr>
                      <a:r>
                        <a:rPr lang="en-GB" sz="1600" b="0" i="0" u="none" strike="noStrike">
                          <a:solidFill>
                            <a:schemeClr val="tx1"/>
                          </a:solidFill>
                          <a:effectLst/>
                          <a:latin typeface="Aptos" panose="020B0004020202020204" pitchFamily="34" charset="0"/>
                        </a:rPr>
                        <a:t>(RBAC) for Mission Data</a:t>
                      </a:r>
                      <a:endParaRPr lang="en-GB" b="0" i="0">
                        <a:solidFill>
                          <a:schemeClr val="tx1"/>
                        </a:solidFill>
                        <a:effectLst/>
                      </a:endParaRPr>
                    </a:p>
                  </a:txBody>
                  <a:tcPr marL="67666" marR="67666" marT="33833" marB="33833">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chemeClr val="bg1">
                        <a:lumMod val="65000"/>
                      </a:schemeClr>
                    </a:solidFill>
                  </a:tcPr>
                </a:tc>
                <a:tc>
                  <a:txBody>
                    <a:bodyPr/>
                    <a:lstStyle/>
                    <a:p>
                      <a:pPr algn="l" rtl="0" fontAlgn="base">
                        <a:lnSpc>
                          <a:spcPts val="1425"/>
                        </a:lnSpc>
                      </a:pPr>
                      <a:r>
                        <a:rPr lang="en-GB" sz="1600" b="0" i="0" u="none" strike="noStrike">
                          <a:solidFill>
                            <a:schemeClr val="tx1"/>
                          </a:solidFill>
                          <a:effectLst/>
                          <a:latin typeface="Aptos" panose="020B0004020202020204" pitchFamily="34" charset="0"/>
                        </a:rPr>
                        <a:t>Mission data and adjustment settings</a:t>
                      </a:r>
                      <a:endParaRPr lang="en-GB" b="0" i="0">
                        <a:solidFill>
                          <a:schemeClr val="tx1"/>
                        </a:solidFill>
                        <a:effectLst/>
                      </a:endParaRPr>
                    </a:p>
                  </a:txBody>
                  <a:tcPr marL="67666" marR="67666" marT="33833" marB="33833">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chemeClr val="bg1">
                        <a:lumMod val="65000"/>
                      </a:schemeClr>
                    </a:solidFill>
                  </a:tcPr>
                </a:tc>
                <a:tc>
                  <a:txBody>
                    <a:bodyPr/>
                    <a:lstStyle/>
                    <a:p>
                      <a:pPr algn="l" rtl="0" fontAlgn="base">
                        <a:lnSpc>
                          <a:spcPts val="1425"/>
                        </a:lnSpc>
                      </a:pPr>
                      <a:r>
                        <a:rPr lang="en-GB" sz="1600" b="0" i="0" u="none" strike="noStrike">
                          <a:solidFill>
                            <a:schemeClr val="tx1"/>
                          </a:solidFill>
                          <a:effectLst/>
                          <a:latin typeface="Aptos" panose="020B0004020202020204" pitchFamily="34" charset="0"/>
                        </a:rPr>
                        <a:t>Tampering</a:t>
                      </a:r>
                      <a:endParaRPr lang="en-GB" b="0" i="0">
                        <a:solidFill>
                          <a:schemeClr val="tx1"/>
                        </a:solidFill>
                        <a:effectLst/>
                      </a:endParaRPr>
                    </a:p>
                  </a:txBody>
                  <a:tcPr marL="67666" marR="67666" marT="33833" marB="33833">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chemeClr val="bg1">
                        <a:lumMod val="65000"/>
                      </a:schemeClr>
                    </a:solidFill>
                  </a:tcPr>
                </a:tc>
                <a:tc>
                  <a:txBody>
                    <a:bodyPr/>
                    <a:lstStyle/>
                    <a:p>
                      <a:pPr algn="l" rtl="0" fontAlgn="base">
                        <a:lnSpc>
                          <a:spcPts val="1425"/>
                        </a:lnSpc>
                      </a:pPr>
                      <a:r>
                        <a:rPr lang="en-GB" sz="1600" b="0" i="0" u="none" strike="noStrike">
                          <a:solidFill>
                            <a:schemeClr val="tx1"/>
                          </a:solidFill>
                          <a:effectLst/>
                          <a:latin typeface="Aptos" panose="020B0004020202020204" pitchFamily="34" charset="0"/>
                        </a:rPr>
                        <a:t>Unauthorized access to mission data may result in detrimental modifications that impact spacecraft functionality</a:t>
                      </a:r>
                      <a:endParaRPr lang="en-GB" b="0" i="0">
                        <a:solidFill>
                          <a:schemeClr val="tx1"/>
                        </a:solidFill>
                        <a:effectLst/>
                      </a:endParaRPr>
                    </a:p>
                  </a:txBody>
                  <a:tcPr marL="67666" marR="67666" marT="33833" marB="33833">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chemeClr val="bg1">
                        <a:lumMod val="65000"/>
                      </a:schemeClr>
                    </a:solidFill>
                  </a:tcPr>
                </a:tc>
                <a:tc>
                  <a:txBody>
                    <a:bodyPr/>
                    <a:lstStyle/>
                    <a:p>
                      <a:pPr algn="l" rtl="0" fontAlgn="base">
                        <a:lnSpc>
                          <a:spcPts val="1425"/>
                        </a:lnSpc>
                      </a:pPr>
                      <a:r>
                        <a:rPr lang="en-GB" sz="1600" b="0" i="0" u="none" strike="noStrike">
                          <a:solidFill>
                            <a:schemeClr val="tx1"/>
                          </a:solidFill>
                          <a:effectLst/>
                          <a:latin typeface="Aptos" panose="020B0004020202020204" pitchFamily="34" charset="0"/>
                        </a:rPr>
                        <a:t>Use RBAC to restrict access to data according to user roles. Only designated admin roles will be able to update data</a:t>
                      </a:r>
                      <a:endParaRPr lang="en-GB" b="0" i="0">
                        <a:solidFill>
                          <a:schemeClr val="tx1"/>
                        </a:solidFill>
                        <a:effectLst/>
                      </a:endParaRPr>
                    </a:p>
                  </a:txBody>
                  <a:tcPr marL="67666" marR="67666" marT="33833" marB="33833">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chemeClr val="bg1">
                        <a:lumMod val="65000"/>
                      </a:schemeClr>
                    </a:solidFill>
                  </a:tcPr>
                </a:tc>
                <a:tc>
                  <a:txBody>
                    <a:bodyPr/>
                    <a:lstStyle/>
                    <a:p>
                      <a:pPr algn="l" rtl="0" fontAlgn="base">
                        <a:lnSpc>
                          <a:spcPts val="1425"/>
                        </a:lnSpc>
                      </a:pPr>
                      <a:r>
                        <a:rPr lang="en-GB" sz="1600" b="0" i="0" u="none" strike="noStrike">
                          <a:solidFill>
                            <a:schemeClr val="tx1"/>
                          </a:solidFill>
                          <a:effectLst/>
                          <a:latin typeface="Aptos" panose="020B0004020202020204" pitchFamily="34" charset="0"/>
                        </a:rPr>
                        <a:t>Verify logs for unwanted access attempts and confirm that only authorized roles may alter mission data</a:t>
                      </a:r>
                      <a:endParaRPr lang="en-GB" b="0" i="0">
                        <a:solidFill>
                          <a:schemeClr val="tx1"/>
                        </a:solidFill>
                        <a:effectLst/>
                      </a:endParaRPr>
                    </a:p>
                  </a:txBody>
                  <a:tcPr marL="67666" marR="67666" marT="33833" marB="33833">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chemeClr val="bg1">
                        <a:lumMod val="65000"/>
                      </a:schemeClr>
                    </a:solidFill>
                  </a:tcPr>
                </a:tc>
                <a:extLst>
                  <a:ext uri="{0D108BD9-81ED-4DB2-BD59-A6C34878D82A}">
                    <a16:rowId xmlns:a16="http://schemas.microsoft.com/office/drawing/2014/main" val="562652083"/>
                  </a:ext>
                </a:extLst>
              </a:tr>
              <a:tr h="1692660">
                <a:tc>
                  <a:txBody>
                    <a:bodyPr/>
                    <a:lstStyle/>
                    <a:p>
                      <a:pPr algn="l" rtl="0" fontAlgn="base">
                        <a:lnSpc>
                          <a:spcPts val="1425"/>
                        </a:lnSpc>
                      </a:pPr>
                      <a:r>
                        <a:rPr lang="en-GB" sz="1600" b="0" i="0" u="none" strike="noStrike">
                          <a:solidFill>
                            <a:schemeClr val="tx1"/>
                          </a:solidFill>
                          <a:effectLst/>
                          <a:latin typeface="Aptos" panose="020B0004020202020204" pitchFamily="34" charset="0"/>
                        </a:rPr>
                        <a:t>Secure Data Transmission Using TLS</a:t>
                      </a:r>
                      <a:endParaRPr lang="en-GB" b="0" i="0">
                        <a:solidFill>
                          <a:schemeClr val="tx1"/>
                        </a:solidFill>
                        <a:effectLst/>
                      </a:endParaRPr>
                    </a:p>
                  </a:txBody>
                  <a:tcPr marL="67666" marR="67666" marT="33833" marB="33833">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chemeClr val="bg1">
                        <a:lumMod val="65000"/>
                      </a:schemeClr>
                    </a:solidFill>
                  </a:tcPr>
                </a:tc>
                <a:tc>
                  <a:txBody>
                    <a:bodyPr/>
                    <a:lstStyle/>
                    <a:p>
                      <a:pPr algn="l" rtl="0" fontAlgn="base">
                        <a:lnSpc>
                          <a:spcPts val="1425"/>
                        </a:lnSpc>
                      </a:pPr>
                      <a:r>
                        <a:rPr lang="en-GB" sz="1600" b="0" i="0" u="none" strike="noStrike">
                          <a:solidFill>
                            <a:schemeClr val="tx1"/>
                          </a:solidFill>
                          <a:effectLst/>
                          <a:latin typeface="Aptos" panose="020B0004020202020204" pitchFamily="34" charset="0"/>
                        </a:rPr>
                        <a:t>Communication channels between ground control and spacecraft</a:t>
                      </a:r>
                      <a:endParaRPr lang="en-GB" b="0" i="0">
                        <a:solidFill>
                          <a:schemeClr val="tx1"/>
                        </a:solidFill>
                        <a:effectLst/>
                      </a:endParaRPr>
                    </a:p>
                  </a:txBody>
                  <a:tcPr marL="67666" marR="67666" marT="33833" marB="33833">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chemeClr val="bg1">
                        <a:lumMod val="65000"/>
                      </a:schemeClr>
                    </a:solidFill>
                  </a:tcPr>
                </a:tc>
                <a:tc>
                  <a:txBody>
                    <a:bodyPr/>
                    <a:lstStyle/>
                    <a:p>
                      <a:pPr algn="l" rtl="0" fontAlgn="base">
                        <a:lnSpc>
                          <a:spcPts val="1425"/>
                        </a:lnSpc>
                      </a:pPr>
                      <a:r>
                        <a:rPr lang="en-GB" sz="1600" b="0" i="0" u="none" strike="noStrike">
                          <a:solidFill>
                            <a:schemeClr val="tx1"/>
                          </a:solidFill>
                          <a:effectLst/>
                          <a:latin typeface="Aptos" panose="020B0004020202020204" pitchFamily="34" charset="0"/>
                        </a:rPr>
                        <a:t>Information Disclosure</a:t>
                      </a:r>
                      <a:endParaRPr lang="en-GB" b="0" i="0">
                        <a:solidFill>
                          <a:schemeClr val="tx1"/>
                        </a:solidFill>
                        <a:effectLst/>
                      </a:endParaRPr>
                    </a:p>
                  </a:txBody>
                  <a:tcPr marL="67666" marR="67666" marT="33833" marB="33833">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chemeClr val="bg1">
                        <a:lumMod val="65000"/>
                      </a:schemeClr>
                    </a:solidFill>
                  </a:tcPr>
                </a:tc>
                <a:tc>
                  <a:txBody>
                    <a:bodyPr/>
                    <a:lstStyle/>
                    <a:p>
                      <a:pPr algn="l" rtl="0" fontAlgn="base">
                        <a:lnSpc>
                          <a:spcPts val="1425"/>
                        </a:lnSpc>
                      </a:pPr>
                      <a:r>
                        <a:rPr lang="en-GB" sz="1600" b="0" i="0" u="none" strike="noStrike">
                          <a:solidFill>
                            <a:schemeClr val="tx1"/>
                          </a:solidFill>
                          <a:effectLst/>
                          <a:latin typeface="Aptos" panose="020B0004020202020204" pitchFamily="34" charset="0"/>
                        </a:rPr>
                        <a:t>Sensitive directives might be revealed via intercepted conversations, endangering mission security</a:t>
                      </a:r>
                      <a:endParaRPr lang="en-GB" b="0" i="0">
                        <a:solidFill>
                          <a:schemeClr val="tx1"/>
                        </a:solidFill>
                        <a:effectLst/>
                      </a:endParaRPr>
                    </a:p>
                  </a:txBody>
                  <a:tcPr marL="67666" marR="67666" marT="33833" marB="33833">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chemeClr val="bg1">
                        <a:lumMod val="65000"/>
                      </a:schemeClr>
                    </a:solidFill>
                  </a:tcPr>
                </a:tc>
                <a:tc>
                  <a:txBody>
                    <a:bodyPr/>
                    <a:lstStyle/>
                    <a:p>
                      <a:pPr algn="l" rtl="0" fontAlgn="base">
                        <a:lnSpc>
                          <a:spcPts val="1425"/>
                        </a:lnSpc>
                      </a:pPr>
                      <a:r>
                        <a:rPr lang="en-GB" sz="1600" b="0" i="0" u="none" strike="noStrike">
                          <a:solidFill>
                            <a:schemeClr val="tx1"/>
                          </a:solidFill>
                          <a:effectLst/>
                          <a:latin typeface="Aptos" panose="020B0004020202020204" pitchFamily="34" charset="0"/>
                        </a:rPr>
                        <a:t>Make sure that all data sent between spacecraft and ground control is encrypted using TLS</a:t>
                      </a:r>
                      <a:endParaRPr lang="en-GB" b="0" i="0">
                        <a:solidFill>
                          <a:schemeClr val="tx1"/>
                        </a:solidFill>
                        <a:effectLst/>
                      </a:endParaRPr>
                    </a:p>
                  </a:txBody>
                  <a:tcPr marL="67666" marR="67666" marT="33833" marB="33833">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chemeClr val="bg1">
                        <a:lumMod val="65000"/>
                      </a:schemeClr>
                    </a:solidFill>
                  </a:tcPr>
                </a:tc>
                <a:tc>
                  <a:txBody>
                    <a:bodyPr/>
                    <a:lstStyle/>
                    <a:p>
                      <a:pPr algn="l" rtl="0" fontAlgn="base">
                        <a:lnSpc>
                          <a:spcPts val="1425"/>
                        </a:lnSpc>
                      </a:pPr>
                      <a:r>
                        <a:rPr lang="en-GB" sz="1600" b="0" i="0" u="none" strike="noStrike">
                          <a:solidFill>
                            <a:schemeClr val="tx1"/>
                          </a:solidFill>
                          <a:effectLst/>
                          <a:latin typeface="Aptos" panose="020B0004020202020204" pitchFamily="34" charset="0"/>
                        </a:rPr>
                        <a:t>Verify that TLS is applied to all transmissions using packet inspection, and make sure that data cannot be intercepted while in transit</a:t>
                      </a:r>
                      <a:endParaRPr lang="en-GB" b="0" i="0">
                        <a:solidFill>
                          <a:schemeClr val="tx1"/>
                        </a:solidFill>
                        <a:effectLst/>
                      </a:endParaRPr>
                    </a:p>
                  </a:txBody>
                  <a:tcPr marL="67666" marR="67666" marT="33833" marB="33833">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chemeClr val="bg1">
                        <a:lumMod val="65000"/>
                      </a:schemeClr>
                    </a:solidFill>
                  </a:tcPr>
                </a:tc>
                <a:extLst>
                  <a:ext uri="{0D108BD9-81ED-4DB2-BD59-A6C34878D82A}">
                    <a16:rowId xmlns:a16="http://schemas.microsoft.com/office/drawing/2014/main" val="3740162482"/>
                  </a:ext>
                </a:extLst>
              </a:tr>
              <a:tr h="1485635">
                <a:tc>
                  <a:txBody>
                    <a:bodyPr/>
                    <a:lstStyle/>
                    <a:p>
                      <a:pPr algn="l" rtl="0" fontAlgn="base">
                        <a:lnSpc>
                          <a:spcPts val="1425"/>
                        </a:lnSpc>
                      </a:pPr>
                      <a:r>
                        <a:rPr lang="en-GB" sz="1600" b="0" i="0" u="none" strike="noStrike">
                          <a:solidFill>
                            <a:schemeClr val="tx1"/>
                          </a:solidFill>
                          <a:effectLst/>
                          <a:latin typeface="Aptos" panose="020B0004020202020204" pitchFamily="34" charset="0"/>
                        </a:rPr>
                        <a:t>Regular Audit Logs for User Activity</a:t>
                      </a:r>
                      <a:endParaRPr lang="en-GB" b="0" i="0">
                        <a:solidFill>
                          <a:schemeClr val="tx1"/>
                        </a:solidFill>
                        <a:effectLst/>
                      </a:endParaRPr>
                    </a:p>
                  </a:txBody>
                  <a:tcPr marL="67666" marR="67666" marT="33833" marB="33833">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chemeClr val="bg1">
                        <a:lumMod val="65000"/>
                      </a:schemeClr>
                    </a:solidFill>
                  </a:tcPr>
                </a:tc>
                <a:tc>
                  <a:txBody>
                    <a:bodyPr/>
                    <a:lstStyle/>
                    <a:p>
                      <a:pPr algn="l" rtl="0" fontAlgn="base">
                        <a:lnSpc>
                          <a:spcPts val="1425"/>
                        </a:lnSpc>
                      </a:pPr>
                      <a:r>
                        <a:rPr lang="en-GB" sz="1600" b="0" i="0" u="none" strike="noStrike">
                          <a:solidFill>
                            <a:schemeClr val="tx1"/>
                          </a:solidFill>
                          <a:effectLst/>
                          <a:latin typeface="Aptos" panose="020B0004020202020204" pitchFamily="34" charset="0"/>
                        </a:rPr>
                        <a:t>User activity logs.</a:t>
                      </a:r>
                      <a:endParaRPr lang="en-GB" b="0" i="0">
                        <a:solidFill>
                          <a:schemeClr val="tx1"/>
                        </a:solidFill>
                        <a:effectLst/>
                      </a:endParaRPr>
                    </a:p>
                  </a:txBody>
                  <a:tcPr marL="67666" marR="67666" marT="33833" marB="33833">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chemeClr val="bg1">
                        <a:lumMod val="65000"/>
                      </a:schemeClr>
                    </a:solidFill>
                  </a:tcPr>
                </a:tc>
                <a:tc>
                  <a:txBody>
                    <a:bodyPr/>
                    <a:lstStyle/>
                    <a:p>
                      <a:pPr algn="l" rtl="0" fontAlgn="base">
                        <a:lnSpc>
                          <a:spcPts val="1425"/>
                        </a:lnSpc>
                      </a:pPr>
                      <a:r>
                        <a:rPr lang="en-GB" sz="1600" b="0" i="0" u="none" strike="noStrike">
                          <a:solidFill>
                            <a:schemeClr val="tx1"/>
                          </a:solidFill>
                          <a:effectLst/>
                          <a:latin typeface="Aptos" panose="020B0004020202020204" pitchFamily="34" charset="0"/>
                        </a:rPr>
                        <a:t>Repudiation</a:t>
                      </a:r>
                      <a:endParaRPr lang="en-GB" b="0" i="0">
                        <a:solidFill>
                          <a:schemeClr val="tx1"/>
                        </a:solidFill>
                        <a:effectLst/>
                      </a:endParaRPr>
                    </a:p>
                  </a:txBody>
                  <a:tcPr marL="67666" marR="67666" marT="33833" marB="33833">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chemeClr val="bg1">
                        <a:lumMod val="65000"/>
                      </a:schemeClr>
                    </a:solidFill>
                  </a:tcPr>
                </a:tc>
                <a:tc>
                  <a:txBody>
                    <a:bodyPr/>
                    <a:lstStyle/>
                    <a:p>
                      <a:pPr algn="l" rtl="0" fontAlgn="base">
                        <a:lnSpc>
                          <a:spcPts val="1425"/>
                        </a:lnSpc>
                      </a:pPr>
                      <a:r>
                        <a:rPr lang="en-GB" sz="1600" b="0" i="0" u="none" strike="noStrike">
                          <a:solidFill>
                            <a:schemeClr val="tx1"/>
                          </a:solidFill>
                          <a:effectLst/>
                          <a:latin typeface="Aptos" panose="020B0004020202020204" pitchFamily="34" charset="0"/>
                        </a:rPr>
                        <a:t>Malicious activity could go unnoticed without adequate recording, making it challenging to spot and track down unlawful activity</a:t>
                      </a:r>
                      <a:endParaRPr lang="en-GB" b="0" i="0">
                        <a:solidFill>
                          <a:schemeClr val="tx1"/>
                        </a:solidFill>
                        <a:effectLst/>
                      </a:endParaRPr>
                    </a:p>
                  </a:txBody>
                  <a:tcPr marL="67666" marR="67666" marT="33833" marB="33833">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chemeClr val="bg1">
                        <a:lumMod val="65000"/>
                      </a:schemeClr>
                    </a:solidFill>
                  </a:tcPr>
                </a:tc>
                <a:tc>
                  <a:txBody>
                    <a:bodyPr/>
                    <a:lstStyle/>
                    <a:p>
                      <a:pPr algn="l" rtl="0" fontAlgn="base">
                        <a:lnSpc>
                          <a:spcPts val="1425"/>
                        </a:lnSpc>
                      </a:pPr>
                      <a:r>
                        <a:rPr lang="en-GB" sz="1600" b="0" i="0" u="none" strike="noStrike">
                          <a:solidFill>
                            <a:schemeClr val="tx1"/>
                          </a:solidFill>
                          <a:effectLst/>
                          <a:latin typeface="Aptos" panose="020B0004020202020204" pitchFamily="34" charset="0"/>
                        </a:rPr>
                        <a:t>Turn on logging for all important operations, particularly those involving data access and modification</a:t>
                      </a:r>
                      <a:endParaRPr lang="en-GB" b="0" i="0">
                        <a:solidFill>
                          <a:schemeClr val="tx1"/>
                        </a:solidFill>
                        <a:effectLst/>
                      </a:endParaRPr>
                    </a:p>
                  </a:txBody>
                  <a:tcPr marL="67666" marR="67666" marT="33833" marB="33833">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chemeClr val="bg1">
                        <a:lumMod val="65000"/>
                      </a:schemeClr>
                    </a:solidFill>
                  </a:tcPr>
                </a:tc>
                <a:tc>
                  <a:txBody>
                    <a:bodyPr/>
                    <a:lstStyle/>
                    <a:p>
                      <a:pPr algn="l" rtl="0" fontAlgn="base">
                        <a:lnSpc>
                          <a:spcPts val="1425"/>
                        </a:lnSpc>
                      </a:pPr>
                      <a:r>
                        <a:rPr lang="en-GB" sz="1600" b="0" i="0" u="none" strike="noStrike">
                          <a:solidFill>
                            <a:schemeClr val="tx1"/>
                          </a:solidFill>
                          <a:effectLst/>
                          <a:latin typeface="Aptos" panose="020B0004020202020204" pitchFamily="34" charset="0"/>
                        </a:rPr>
                        <a:t>Periodically check logs to make sure all actions are correctly documented, and evaluate log access limitations to guard against manipulation</a:t>
                      </a:r>
                      <a:endParaRPr lang="en-GB" b="0" i="0">
                        <a:solidFill>
                          <a:schemeClr val="tx1"/>
                        </a:solidFill>
                        <a:effectLst/>
                      </a:endParaRPr>
                    </a:p>
                  </a:txBody>
                  <a:tcPr marL="67666" marR="67666" marT="33833" marB="33833">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chemeClr val="bg1">
                        <a:lumMod val="65000"/>
                      </a:schemeClr>
                    </a:solidFill>
                  </a:tcPr>
                </a:tc>
                <a:extLst>
                  <a:ext uri="{0D108BD9-81ED-4DB2-BD59-A6C34878D82A}">
                    <a16:rowId xmlns:a16="http://schemas.microsoft.com/office/drawing/2014/main" val="3733117664"/>
                  </a:ext>
                </a:extLst>
              </a:tr>
            </a:tbl>
          </a:graphicData>
        </a:graphic>
      </p:graphicFrame>
      <p:sp>
        <p:nvSpPr>
          <p:cNvPr id="2" name="TextBox 1">
            <a:extLst>
              <a:ext uri="{FF2B5EF4-FFF2-40B4-BE49-F238E27FC236}">
                <a16:creationId xmlns:a16="http://schemas.microsoft.com/office/drawing/2014/main" id="{EF0D8DD9-F82E-1B24-9888-8729A5CD1FCA}"/>
              </a:ext>
            </a:extLst>
          </p:cNvPr>
          <p:cNvSpPr txBox="1"/>
          <p:nvPr/>
        </p:nvSpPr>
        <p:spPr>
          <a:xfrm>
            <a:off x="1809750" y="361950"/>
            <a:ext cx="8943975" cy="769441"/>
          </a:xfrm>
          <a:prstGeom prst="rect">
            <a:avLst/>
          </a:prstGeom>
          <a:noFill/>
        </p:spPr>
        <p:txBody>
          <a:bodyPr wrap="square" lIns="91440" tIns="45720" rIns="91440" bIns="45720" rtlCol="0" anchor="t">
            <a:spAutoFit/>
          </a:bodyPr>
          <a:lstStyle/>
          <a:p>
            <a:pPr algn="ctr">
              <a:tabLst>
                <a:tab pos="3408363" algn="l"/>
              </a:tabLst>
            </a:pPr>
            <a:r>
              <a:rPr lang="en-GB" sz="4400">
                <a:solidFill>
                  <a:schemeClr val="bg1"/>
                </a:solidFill>
              </a:rPr>
              <a:t>Maciej's Requirements</a:t>
            </a:r>
          </a:p>
        </p:txBody>
      </p:sp>
      <p:pic>
        <p:nvPicPr>
          <p:cNvPr id="3074" name="Picture 2" descr="How to become an astronaut | Space">
            <a:extLst>
              <a:ext uri="{FF2B5EF4-FFF2-40B4-BE49-F238E27FC236}">
                <a16:creationId xmlns:a16="http://schemas.microsoft.com/office/drawing/2014/main" id="{DA57194D-EBF1-8914-0518-6F7F07BF0F96}"/>
              </a:ext>
            </a:extLst>
          </p:cNvPr>
          <p:cNvPicPr>
            <a:picLocks noChangeAspect="1" noChangeArrowheads="1"/>
          </p:cNvPicPr>
          <p:nvPr/>
        </p:nvPicPr>
        <p:blipFill>
          <a:blip r:embed="rId3">
            <a:extLst>
              <a:ext uri="{BEBA8EAE-BF5A-486C-A8C5-ECC9F3942E4B}">
                <a14:imgProps xmlns:a14="http://schemas.microsoft.com/office/drawing/2010/main">
                  <a14:imgLayer r:embed="rId4">
                    <a14:imgEffect>
                      <a14:backgroundRemoval t="7156" b="93761" l="9814" r="89876">
                        <a14:foregroundMark x1="56818" y1="7339" x2="58988" y2="9358"/>
                        <a14:foregroundMark x1="36570" y1="90826" x2="36570" y2="93761"/>
                      </a14:backgroundRemoval>
                    </a14:imgEffect>
                  </a14:imgLayer>
                </a14:imgProps>
              </a:ext>
              <a:ext uri="{28A0092B-C50C-407E-A947-70E740481C1C}">
                <a14:useLocalDpi xmlns:a14="http://schemas.microsoft.com/office/drawing/2010/main" val="0"/>
              </a:ext>
            </a:extLst>
          </a:blip>
          <a:srcRect/>
          <a:stretch>
            <a:fillRect/>
          </a:stretch>
        </p:blipFill>
        <p:spPr bwMode="auto">
          <a:xfrm>
            <a:off x="405945" y="53340"/>
            <a:ext cx="2655971" cy="1495355"/>
          </a:xfrm>
          <a:prstGeom prst="rect">
            <a:avLst/>
          </a:prstGeom>
          <a:noFill/>
          <a:extLst>
            <a:ext uri="{909E8E84-426E-40DD-AFC4-6F175D3DCCD1}">
              <a14:hiddenFill xmlns:a14="http://schemas.microsoft.com/office/drawing/2010/main">
                <a:solidFill>
                  <a:srgbClr val="FFFFFF"/>
                </a:solidFill>
              </a14:hiddenFill>
            </a:ext>
          </a:extLst>
        </p:spPr>
      </p:pic>
      <p:pic>
        <p:nvPicPr>
          <p:cNvPr id="3076" name="Picture 4" descr="Alien Ship PNGs for Free Download">
            <a:extLst>
              <a:ext uri="{FF2B5EF4-FFF2-40B4-BE49-F238E27FC236}">
                <a16:creationId xmlns:a16="http://schemas.microsoft.com/office/drawing/2014/main" id="{DEEADE62-FB3A-3EE5-F015-1039084CC656}"/>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rot="1647800">
            <a:off x="3108598" y="-18704"/>
            <a:ext cx="1002211" cy="447341"/>
          </a:xfrm>
          <a:prstGeom prst="rect">
            <a:avLst/>
          </a:prstGeom>
          <a:noFill/>
          <a:extLst>
            <a:ext uri="{909E8E84-426E-40DD-AFC4-6F175D3DCCD1}">
              <a14:hiddenFill xmlns:a14="http://schemas.microsoft.com/office/drawing/2010/main">
                <a:solidFill>
                  <a:srgbClr val="FFFFFF"/>
                </a:solidFill>
              </a14:hiddenFill>
            </a:ext>
          </a:extLst>
        </p:spPr>
      </p:pic>
      <p:pic>
        <p:nvPicPr>
          <p:cNvPr id="3078" name="Picture 6" descr="Moon PNG Image - PurePNG | Free transparent CC0 PNG Image Library">
            <a:extLst>
              <a:ext uri="{FF2B5EF4-FFF2-40B4-BE49-F238E27FC236}">
                <a16:creationId xmlns:a16="http://schemas.microsoft.com/office/drawing/2014/main" id="{9612C054-4F17-83FB-DEB4-C5C6A892D9E5}"/>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9437664" y="-257782"/>
            <a:ext cx="912762" cy="892313"/>
          </a:xfrm>
          <a:prstGeom prst="rect">
            <a:avLst/>
          </a:prstGeom>
          <a:noFill/>
          <a:extLst>
            <a:ext uri="{909E8E84-426E-40DD-AFC4-6F175D3DCCD1}">
              <a14:hiddenFill xmlns:a14="http://schemas.microsoft.com/office/drawing/2010/main">
                <a:solidFill>
                  <a:srgbClr val="FFFFFF"/>
                </a:solidFill>
              </a14:hiddenFill>
            </a:ext>
          </a:extLst>
        </p:spPr>
      </p:pic>
      <p:pic>
        <p:nvPicPr>
          <p:cNvPr id="3080" name="Picture 8" descr="LEGO® NASA Apollo Saturn V">
            <a:extLst>
              <a:ext uri="{FF2B5EF4-FFF2-40B4-BE49-F238E27FC236}">
                <a16:creationId xmlns:a16="http://schemas.microsoft.com/office/drawing/2014/main" id="{39E560C4-84EC-D1C3-4889-CE37B71ACA0B}"/>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9538503" y="78491"/>
            <a:ext cx="1978489" cy="148360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35848886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2" name="Picture 4" descr="Stars Space Panorama Royalty-Free Images, Stock Photos &amp; Pictures |  Shutterstock">
            <a:extLst>
              <a:ext uri="{FF2B5EF4-FFF2-40B4-BE49-F238E27FC236}">
                <a16:creationId xmlns:a16="http://schemas.microsoft.com/office/drawing/2014/main" id="{2E6C907C-772B-2CCF-3B3E-A73B8B9F246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33003" y="-464820"/>
            <a:ext cx="12539752" cy="2667000"/>
          </a:xfrm>
          <a:prstGeom prst="rect">
            <a:avLst/>
          </a:prstGeom>
          <a:noFill/>
          <a:extLst>
            <a:ext uri="{909E8E84-426E-40DD-AFC4-6F175D3DCCD1}">
              <a14:hiddenFill xmlns:a14="http://schemas.microsoft.com/office/drawing/2010/main">
                <a:solidFill>
                  <a:srgbClr val="FFFFFF"/>
                </a:solidFill>
              </a14:hiddenFill>
            </a:ext>
          </a:extLst>
        </p:spPr>
      </p:pic>
      <p:pic>
        <p:nvPicPr>
          <p:cNvPr id="2050" name="Picture 2" descr="How To Display Your New UCS Millennium Falcon – A Collectors' Guide |  iDisplayit">
            <a:extLst>
              <a:ext uri="{FF2B5EF4-FFF2-40B4-BE49-F238E27FC236}">
                <a16:creationId xmlns:a16="http://schemas.microsoft.com/office/drawing/2014/main" id="{0B16F995-CCA7-E8C1-D65A-407962DF47F4}"/>
              </a:ext>
            </a:extLst>
          </p:cNvPr>
          <p:cNvPicPr>
            <a:picLocks noChangeAspect="1" noChangeArrowheads="1"/>
          </p:cNvPicPr>
          <p:nvPr/>
        </p:nvPicPr>
        <p:blipFill rotWithShape="1">
          <a:blip r:embed="rId3">
            <a:extLst>
              <a:ext uri="{BEBA8EAE-BF5A-486C-A8C5-ECC9F3942E4B}">
                <a14:imgProps xmlns:a14="http://schemas.microsoft.com/office/drawing/2010/main">
                  <a14:imgLayer r:embed="rId4">
                    <a14:imgEffect>
                      <a14:backgroundRemoval t="9922" b="89948" l="28919" r="70932">
                        <a14:foregroundMark x1="30340" y1="63838" x2="34942" y2="35379"/>
                        <a14:foregroundMark x1="34942" y1="35379" x2="49757" y2="21279"/>
                        <a14:foregroundMark x1="29779" y1="53264" x2="39098" y2="28131"/>
                        <a14:foregroundMark x1="43170" y1="24228" x2="49458" y2="21279"/>
                        <a14:foregroundMark x1="49458" y1="21279" x2="49757" y2="21279"/>
                        <a14:foregroundMark x1="35877" y1="40601" x2="30752" y2="62533"/>
                        <a14:foregroundMark x1="30752" y1="62533" x2="30864" y2="46475"/>
                        <a14:foregroundMark x1="29480" y1="46475" x2="29480" y2="60966"/>
                        <a14:foregroundMark x1="29779" y1="53264" x2="29480" y2="62924"/>
                        <a14:foregroundMark x1="29218" y1="53264" x2="28919" y2="56136"/>
                        <a14:foregroundMark x1="28919" y1="51305" x2="30340" y2="60966"/>
                        <a14:foregroundMark x1="28919" y1="54178" x2="29480" y2="63838"/>
                        <a14:backgroundMark x1="43098" y1="21279" x2="35391" y2="30026"/>
                        <a14:backgroundMark x1="35391" y1="30026" x2="45604" y2="20235"/>
                      </a14:backgroundRemoval>
                    </a14:imgEffect>
                  </a14:imgLayer>
                </a14:imgProps>
              </a:ext>
              <a:ext uri="{28A0092B-C50C-407E-A947-70E740481C1C}">
                <a14:useLocalDpi xmlns:a14="http://schemas.microsoft.com/office/drawing/2010/main" val="0"/>
              </a:ext>
            </a:extLst>
          </a:blip>
          <a:srcRect l="26437" r="24121"/>
          <a:stretch/>
        </p:blipFill>
        <p:spPr bwMode="auto">
          <a:xfrm>
            <a:off x="399011" y="-165287"/>
            <a:ext cx="2961698" cy="1716756"/>
          </a:xfrm>
          <a:prstGeom prst="rect">
            <a:avLst/>
          </a:prstGeom>
          <a:noFill/>
          <a:extLst>
            <a:ext uri="{909E8E84-426E-40DD-AFC4-6F175D3DCCD1}">
              <a14:hiddenFill xmlns:a14="http://schemas.microsoft.com/office/drawing/2010/main">
                <a:solidFill>
                  <a:srgbClr val="FFFFFF"/>
                </a:solidFill>
              </a14:hiddenFill>
            </a:ext>
          </a:extLst>
        </p:spPr>
      </p:pic>
      <p:graphicFrame>
        <p:nvGraphicFramePr>
          <p:cNvPr id="3" name="Table 2">
            <a:extLst>
              <a:ext uri="{FF2B5EF4-FFF2-40B4-BE49-F238E27FC236}">
                <a16:creationId xmlns:a16="http://schemas.microsoft.com/office/drawing/2014/main" id="{1907B75B-F766-6C40-2953-A56A34B6BBCB}"/>
              </a:ext>
            </a:extLst>
          </p:cNvPr>
          <p:cNvGraphicFramePr>
            <a:graphicFrameLocks noGrp="1"/>
          </p:cNvGraphicFramePr>
          <p:nvPr/>
        </p:nvGraphicFramePr>
        <p:xfrm>
          <a:off x="18" y="1474712"/>
          <a:ext cx="12191982" cy="5468384"/>
        </p:xfrm>
        <a:graphic>
          <a:graphicData uri="http://schemas.openxmlformats.org/drawingml/2006/table">
            <a:tbl>
              <a:tblPr bandRow="1">
                <a:tableStyleId>{5C22544A-7EE6-4342-B048-85BDC9FD1C3A}</a:tableStyleId>
              </a:tblPr>
              <a:tblGrid>
                <a:gridCol w="2031997">
                  <a:extLst>
                    <a:ext uri="{9D8B030D-6E8A-4147-A177-3AD203B41FA5}">
                      <a16:colId xmlns:a16="http://schemas.microsoft.com/office/drawing/2014/main" val="532217577"/>
                    </a:ext>
                  </a:extLst>
                </a:gridCol>
                <a:gridCol w="2031997">
                  <a:extLst>
                    <a:ext uri="{9D8B030D-6E8A-4147-A177-3AD203B41FA5}">
                      <a16:colId xmlns:a16="http://schemas.microsoft.com/office/drawing/2014/main" val="2128748104"/>
                    </a:ext>
                  </a:extLst>
                </a:gridCol>
                <a:gridCol w="2031997">
                  <a:extLst>
                    <a:ext uri="{9D8B030D-6E8A-4147-A177-3AD203B41FA5}">
                      <a16:colId xmlns:a16="http://schemas.microsoft.com/office/drawing/2014/main" val="4108386225"/>
                    </a:ext>
                  </a:extLst>
                </a:gridCol>
                <a:gridCol w="2031997">
                  <a:extLst>
                    <a:ext uri="{9D8B030D-6E8A-4147-A177-3AD203B41FA5}">
                      <a16:colId xmlns:a16="http://schemas.microsoft.com/office/drawing/2014/main" val="2477000105"/>
                    </a:ext>
                  </a:extLst>
                </a:gridCol>
                <a:gridCol w="2031997">
                  <a:extLst>
                    <a:ext uri="{9D8B030D-6E8A-4147-A177-3AD203B41FA5}">
                      <a16:colId xmlns:a16="http://schemas.microsoft.com/office/drawing/2014/main" val="3696392718"/>
                    </a:ext>
                  </a:extLst>
                </a:gridCol>
                <a:gridCol w="2031997">
                  <a:extLst>
                    <a:ext uri="{9D8B030D-6E8A-4147-A177-3AD203B41FA5}">
                      <a16:colId xmlns:a16="http://schemas.microsoft.com/office/drawing/2014/main" val="777425521"/>
                    </a:ext>
                  </a:extLst>
                </a:gridCol>
              </a:tblGrid>
              <a:tr h="590273">
                <a:tc>
                  <a:txBody>
                    <a:bodyPr/>
                    <a:lstStyle/>
                    <a:p>
                      <a:r>
                        <a:rPr lang="en-GB" sz="1400" spc="0">
                          <a:solidFill>
                            <a:schemeClr val="bg1"/>
                          </a:solidFill>
                          <a:latin typeface="+mn-lt"/>
                          <a:ea typeface="Calibri" panose="020F0502020204030204" pitchFamily="34" charset="0"/>
                          <a:cs typeface="Calibri" panose="020F0502020204030204" pitchFamily="34" charset="0"/>
                        </a:rPr>
                        <a:t>Title</a:t>
                      </a:r>
                    </a:p>
                  </a:txBody>
                  <a:tcPr>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chemeClr val="tx1"/>
                    </a:solidFill>
                  </a:tcPr>
                </a:tc>
                <a:tc>
                  <a:txBody>
                    <a:bodyPr/>
                    <a:lstStyle/>
                    <a:p>
                      <a:r>
                        <a:rPr lang="en-GB" sz="1400" spc="0">
                          <a:solidFill>
                            <a:schemeClr val="bg1"/>
                          </a:solidFill>
                          <a:latin typeface="+mn-lt"/>
                          <a:ea typeface="Calibri" panose="020F0502020204030204" pitchFamily="34" charset="0"/>
                          <a:cs typeface="Calibri" panose="020F0502020204030204" pitchFamily="34" charset="0"/>
                        </a:rPr>
                        <a:t>Asset</a:t>
                      </a:r>
                    </a:p>
                  </a:txBody>
                  <a:tcPr>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chemeClr val="tx1"/>
                    </a:solidFill>
                  </a:tcPr>
                </a:tc>
                <a:tc>
                  <a:txBody>
                    <a:bodyPr/>
                    <a:lstStyle/>
                    <a:p>
                      <a:r>
                        <a:rPr lang="en-GB" sz="1400" spc="0">
                          <a:solidFill>
                            <a:schemeClr val="bg1"/>
                          </a:solidFill>
                          <a:latin typeface="+mn-lt"/>
                          <a:ea typeface="Calibri" panose="020F0502020204030204" pitchFamily="34" charset="0"/>
                          <a:cs typeface="Calibri" panose="020F0502020204030204" pitchFamily="34" charset="0"/>
                        </a:rPr>
                        <a:t>Threat</a:t>
                      </a:r>
                    </a:p>
                  </a:txBody>
                  <a:tcPr>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chemeClr val="tx1"/>
                    </a:solidFill>
                  </a:tcPr>
                </a:tc>
                <a:tc>
                  <a:txBody>
                    <a:bodyPr/>
                    <a:lstStyle/>
                    <a:p>
                      <a:r>
                        <a:rPr lang="en-GB" sz="1400" spc="0">
                          <a:solidFill>
                            <a:schemeClr val="bg1"/>
                          </a:solidFill>
                          <a:latin typeface="+mn-lt"/>
                          <a:ea typeface="Calibri" panose="020F0502020204030204" pitchFamily="34" charset="0"/>
                          <a:cs typeface="Calibri" panose="020F0502020204030204" pitchFamily="34" charset="0"/>
                        </a:rPr>
                        <a:t>Narrative</a:t>
                      </a:r>
                    </a:p>
                  </a:txBody>
                  <a:tcPr>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chemeClr val="tx1"/>
                    </a:solidFill>
                  </a:tcPr>
                </a:tc>
                <a:tc>
                  <a:txBody>
                    <a:bodyPr/>
                    <a:lstStyle/>
                    <a:p>
                      <a:r>
                        <a:rPr lang="en-GB" sz="1400" spc="0">
                          <a:solidFill>
                            <a:schemeClr val="bg1"/>
                          </a:solidFill>
                          <a:latin typeface="+mn-lt"/>
                          <a:ea typeface="Calibri" panose="020F0502020204030204" pitchFamily="34" charset="0"/>
                          <a:cs typeface="Calibri" panose="020F0502020204030204" pitchFamily="34" charset="0"/>
                        </a:rPr>
                        <a:t>Work Required</a:t>
                      </a:r>
                    </a:p>
                  </a:txBody>
                  <a:tcPr>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chemeClr val="tx1"/>
                    </a:solidFill>
                  </a:tcPr>
                </a:tc>
                <a:tc>
                  <a:txBody>
                    <a:bodyPr/>
                    <a:lstStyle/>
                    <a:p>
                      <a:r>
                        <a:rPr lang="en-GB" sz="1400" spc="0">
                          <a:solidFill>
                            <a:schemeClr val="bg1"/>
                          </a:solidFill>
                          <a:latin typeface="+mn-lt"/>
                          <a:ea typeface="Calibri" panose="020F0502020204030204" pitchFamily="34" charset="0"/>
                          <a:cs typeface="Calibri" panose="020F0502020204030204" pitchFamily="34" charset="0"/>
                        </a:rPr>
                        <a:t>Verification Criteria</a:t>
                      </a:r>
                    </a:p>
                  </a:txBody>
                  <a:tcPr>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chemeClr val="tx1"/>
                    </a:solidFill>
                  </a:tcPr>
                </a:tc>
                <a:extLst>
                  <a:ext uri="{0D108BD9-81ED-4DB2-BD59-A6C34878D82A}">
                    <a16:rowId xmlns:a16="http://schemas.microsoft.com/office/drawing/2014/main" val="407400388"/>
                  </a:ext>
                </a:extLst>
              </a:tr>
              <a:tr h="1560370">
                <a:tc>
                  <a:txBody>
                    <a:bodyPr/>
                    <a:lstStyle/>
                    <a:p>
                      <a:pPr rtl="0" fontAlgn="base">
                        <a:lnSpc>
                          <a:spcPts val="1050"/>
                        </a:lnSpc>
                      </a:pPr>
                      <a:r>
                        <a:rPr lang="en-GB" sz="1400" spc="0">
                          <a:solidFill>
                            <a:schemeClr val="tx1"/>
                          </a:solidFill>
                          <a:effectLst/>
                          <a:latin typeface="+mn-lt"/>
                          <a:ea typeface="Calibri" panose="020F0502020204030204" pitchFamily="34" charset="0"/>
                          <a:cs typeface="Calibri" panose="020F0502020204030204" pitchFamily="34" charset="0"/>
                        </a:rPr>
                        <a:t>Preventing Denial of Services from Spaceships to Ground Control</a:t>
                      </a:r>
                    </a:p>
                  </a:txBody>
                  <a:tcPr marL="57607" marR="57607" marT="28804" marB="28804">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chemeClr val="bg1">
                        <a:lumMod val="65000"/>
                      </a:schemeClr>
                    </a:solidFill>
                  </a:tcPr>
                </a:tc>
                <a:tc>
                  <a:txBody>
                    <a:bodyPr/>
                    <a:lstStyle/>
                    <a:p>
                      <a:pPr rtl="0" fontAlgn="base">
                        <a:lnSpc>
                          <a:spcPts val="1050"/>
                        </a:lnSpc>
                      </a:pPr>
                      <a:r>
                        <a:rPr lang="en-GB" sz="1400" spc="0">
                          <a:solidFill>
                            <a:schemeClr val="tx1"/>
                          </a:solidFill>
                          <a:effectLst/>
                          <a:latin typeface="+mn-lt"/>
                          <a:ea typeface="Calibri" panose="020F0502020204030204" pitchFamily="34" charset="0"/>
                          <a:cs typeface="Calibri" panose="020F0502020204030204" pitchFamily="34" charset="0"/>
                        </a:rPr>
                        <a:t>Datasets</a:t>
                      </a:r>
                    </a:p>
                  </a:txBody>
                  <a:tcPr marL="57607" marR="57607" marT="28804" marB="28804">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chemeClr val="bg1">
                        <a:lumMod val="65000"/>
                      </a:schemeClr>
                    </a:solidFill>
                  </a:tcPr>
                </a:tc>
                <a:tc>
                  <a:txBody>
                    <a:bodyPr/>
                    <a:lstStyle/>
                    <a:p>
                      <a:pPr rtl="0" fontAlgn="base">
                        <a:lnSpc>
                          <a:spcPts val="1050"/>
                        </a:lnSpc>
                      </a:pPr>
                      <a:r>
                        <a:rPr lang="en-GB" sz="1400" spc="0">
                          <a:solidFill>
                            <a:schemeClr val="tx1"/>
                          </a:solidFill>
                          <a:effectLst/>
                          <a:latin typeface="+mn-lt"/>
                          <a:ea typeface="Calibri" panose="020F0502020204030204" pitchFamily="34" charset="0"/>
                          <a:cs typeface="Calibri" panose="020F0502020204030204" pitchFamily="34" charset="0"/>
                        </a:rPr>
                        <a:t>Denial of Service</a:t>
                      </a:r>
                    </a:p>
                  </a:txBody>
                  <a:tcPr marL="57607" marR="57607" marT="28804" marB="28804">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chemeClr val="bg1">
                        <a:lumMod val="65000"/>
                      </a:schemeClr>
                    </a:solidFill>
                  </a:tcPr>
                </a:tc>
                <a:tc>
                  <a:txBody>
                    <a:bodyPr/>
                    <a:lstStyle/>
                    <a:p>
                      <a:pPr rtl="0" fontAlgn="base">
                        <a:lnSpc>
                          <a:spcPts val="1050"/>
                        </a:lnSpc>
                      </a:pPr>
                      <a:r>
                        <a:rPr lang="en-GB" sz="1400" spc="0">
                          <a:solidFill>
                            <a:schemeClr val="tx1"/>
                          </a:solidFill>
                          <a:effectLst/>
                          <a:latin typeface="+mn-lt"/>
                          <a:ea typeface="Calibri" panose="020F0502020204030204" pitchFamily="34" charset="0"/>
                          <a:cs typeface="Calibri" panose="020F0502020204030204" pitchFamily="34" charset="0"/>
                        </a:rPr>
                        <a:t>Datasets may deny its services to the spaceship, which will prevent ground control from accessing the flight logs to then provide the next coordinates for the spaceship to fly to.</a:t>
                      </a:r>
                    </a:p>
                  </a:txBody>
                  <a:tcPr marL="57607" marR="57607" marT="28804" marB="28804">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chemeClr val="bg1">
                        <a:lumMod val="65000"/>
                      </a:schemeClr>
                    </a:solidFill>
                  </a:tcPr>
                </a:tc>
                <a:tc>
                  <a:txBody>
                    <a:bodyPr/>
                    <a:lstStyle/>
                    <a:p>
                      <a:pPr rtl="0" fontAlgn="base">
                        <a:lnSpc>
                          <a:spcPts val="1050"/>
                        </a:lnSpc>
                      </a:pPr>
                      <a:r>
                        <a:rPr lang="en-GB" sz="1400" spc="0">
                          <a:solidFill>
                            <a:schemeClr val="tx1"/>
                          </a:solidFill>
                          <a:effectLst/>
                          <a:latin typeface="+mn-lt"/>
                          <a:ea typeface="Calibri" panose="020F0502020204030204" pitchFamily="34" charset="0"/>
                          <a:cs typeface="Calibri" panose="020F0502020204030204" pitchFamily="34" charset="0"/>
                        </a:rPr>
                        <a:t>Implement appropriate authentication and authorisation methods to prevent authorised users from being locked out of access, whilst also prevent unauthorised users from access.</a:t>
                      </a:r>
                    </a:p>
                  </a:txBody>
                  <a:tcPr marL="57607" marR="57607" marT="28804" marB="28804">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chemeClr val="bg1">
                        <a:lumMod val="65000"/>
                      </a:schemeClr>
                    </a:solidFill>
                  </a:tcPr>
                </a:tc>
                <a:tc>
                  <a:txBody>
                    <a:bodyPr/>
                    <a:lstStyle/>
                    <a:p>
                      <a:pPr rtl="0" fontAlgn="base">
                        <a:lnSpc>
                          <a:spcPts val="1050"/>
                        </a:lnSpc>
                      </a:pPr>
                      <a:r>
                        <a:rPr lang="en-GB" sz="1400" spc="0">
                          <a:solidFill>
                            <a:schemeClr val="tx1"/>
                          </a:solidFill>
                          <a:effectLst/>
                          <a:latin typeface="+mn-lt"/>
                          <a:ea typeface="Calibri" panose="020F0502020204030204" pitchFamily="34" charset="0"/>
                          <a:cs typeface="Calibri" panose="020F0502020204030204" pitchFamily="34" charset="0"/>
                        </a:rPr>
                        <a:t>Test different users, from authorised to unauthorised, to investigate if the datasets deny its services appropriately.</a:t>
                      </a:r>
                    </a:p>
                  </a:txBody>
                  <a:tcPr marL="57607" marR="57607" marT="28804" marB="28804">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chemeClr val="bg1">
                        <a:lumMod val="65000"/>
                      </a:schemeClr>
                    </a:solidFill>
                  </a:tcPr>
                </a:tc>
                <a:extLst>
                  <a:ext uri="{0D108BD9-81ED-4DB2-BD59-A6C34878D82A}">
                    <a16:rowId xmlns:a16="http://schemas.microsoft.com/office/drawing/2014/main" val="515697918"/>
                  </a:ext>
                </a:extLst>
              </a:tr>
              <a:tr h="1775320">
                <a:tc>
                  <a:txBody>
                    <a:bodyPr/>
                    <a:lstStyle/>
                    <a:p>
                      <a:pPr rtl="0" fontAlgn="base">
                        <a:lnSpc>
                          <a:spcPts val="1050"/>
                        </a:lnSpc>
                      </a:pPr>
                      <a:r>
                        <a:rPr lang="en-GB" sz="1400" spc="0">
                          <a:solidFill>
                            <a:schemeClr val="tx1"/>
                          </a:solidFill>
                          <a:effectLst/>
                          <a:latin typeface="+mn-lt"/>
                          <a:ea typeface="Calibri" panose="020F0502020204030204" pitchFamily="34" charset="0"/>
                          <a:cs typeface="Calibri" panose="020F0502020204030204" pitchFamily="34" charset="0"/>
                        </a:rPr>
                        <a:t>Preventing Unauthorised Access and Updates to the User Credentials Database</a:t>
                      </a:r>
                    </a:p>
                  </a:txBody>
                  <a:tcPr marL="57607" marR="57607" marT="28804" marB="28804">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chemeClr val="bg1">
                        <a:lumMod val="65000"/>
                      </a:schemeClr>
                    </a:solidFill>
                  </a:tcPr>
                </a:tc>
                <a:tc>
                  <a:txBody>
                    <a:bodyPr/>
                    <a:lstStyle/>
                    <a:p>
                      <a:pPr rtl="0" fontAlgn="base">
                        <a:lnSpc>
                          <a:spcPts val="1050"/>
                        </a:lnSpc>
                      </a:pPr>
                      <a:r>
                        <a:rPr lang="en-GB" sz="1400" spc="0">
                          <a:solidFill>
                            <a:schemeClr val="tx1"/>
                          </a:solidFill>
                          <a:effectLst/>
                          <a:latin typeface="+mn-lt"/>
                          <a:ea typeface="Calibri" panose="020F0502020204030204" pitchFamily="34" charset="0"/>
                          <a:cs typeface="Calibri" panose="020F0502020204030204" pitchFamily="34" charset="0"/>
                        </a:rPr>
                        <a:t>User Credentials Database</a:t>
                      </a:r>
                    </a:p>
                  </a:txBody>
                  <a:tcPr marL="57607" marR="57607" marT="28804" marB="28804">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chemeClr val="bg1">
                        <a:lumMod val="65000"/>
                      </a:schemeClr>
                    </a:solidFill>
                  </a:tcPr>
                </a:tc>
                <a:tc>
                  <a:txBody>
                    <a:bodyPr/>
                    <a:lstStyle/>
                    <a:p>
                      <a:pPr rtl="0" fontAlgn="base">
                        <a:lnSpc>
                          <a:spcPts val="1050"/>
                        </a:lnSpc>
                      </a:pPr>
                      <a:r>
                        <a:rPr lang="en-GB" sz="1400" spc="0">
                          <a:solidFill>
                            <a:schemeClr val="tx1"/>
                          </a:solidFill>
                          <a:effectLst/>
                          <a:latin typeface="+mn-lt"/>
                          <a:ea typeface="Calibri" panose="020F0502020204030204" pitchFamily="34" charset="0"/>
                          <a:cs typeface="Calibri" panose="020F0502020204030204" pitchFamily="34" charset="0"/>
                        </a:rPr>
                        <a:t>Tampering and Elevation of Privilege</a:t>
                      </a:r>
                    </a:p>
                  </a:txBody>
                  <a:tcPr marL="57607" marR="57607" marT="28804" marB="28804">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chemeClr val="bg1">
                        <a:lumMod val="65000"/>
                      </a:schemeClr>
                    </a:solidFill>
                  </a:tcPr>
                </a:tc>
                <a:tc>
                  <a:txBody>
                    <a:bodyPr/>
                    <a:lstStyle/>
                    <a:p>
                      <a:pPr rtl="0" fontAlgn="base">
                        <a:lnSpc>
                          <a:spcPts val="1050"/>
                        </a:lnSpc>
                      </a:pPr>
                      <a:r>
                        <a:rPr lang="en-GB" sz="1400" spc="0">
                          <a:solidFill>
                            <a:schemeClr val="tx1"/>
                          </a:solidFill>
                          <a:effectLst/>
                          <a:latin typeface="+mn-lt"/>
                          <a:ea typeface="Calibri" panose="020F0502020204030204" pitchFamily="34" charset="0"/>
                          <a:cs typeface="Calibri" panose="020F0502020204030204" pitchFamily="34" charset="0"/>
                        </a:rPr>
                        <a:t>An unauthorised user has access to the confidential user credentials database. From there, they can modify user information and indirectly affect operations between spaceships and ground control.</a:t>
                      </a:r>
                    </a:p>
                  </a:txBody>
                  <a:tcPr marL="57607" marR="57607" marT="28804" marB="28804">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chemeClr val="bg1">
                        <a:lumMod val="65000"/>
                      </a:schemeClr>
                    </a:solidFill>
                  </a:tcPr>
                </a:tc>
                <a:tc>
                  <a:txBody>
                    <a:bodyPr/>
                    <a:lstStyle/>
                    <a:p>
                      <a:pPr rtl="0" fontAlgn="base">
                        <a:lnSpc>
                          <a:spcPts val="1050"/>
                        </a:lnSpc>
                      </a:pPr>
                      <a:r>
                        <a:rPr lang="en-GB" sz="1400" spc="0">
                          <a:solidFill>
                            <a:schemeClr val="tx1"/>
                          </a:solidFill>
                          <a:effectLst/>
                          <a:latin typeface="+mn-lt"/>
                          <a:ea typeface="Calibri" panose="020F0502020204030204" pitchFamily="34" charset="0"/>
                          <a:cs typeface="Calibri" panose="020F0502020204030204" pitchFamily="34" charset="0"/>
                        </a:rPr>
                        <a:t>Encrypt data within the database, where only authorised users can decrypt requested data.</a:t>
                      </a:r>
                    </a:p>
                  </a:txBody>
                  <a:tcPr marL="57607" marR="57607" marT="28804" marB="28804">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chemeClr val="bg1">
                        <a:lumMod val="65000"/>
                      </a:schemeClr>
                    </a:solidFill>
                  </a:tcPr>
                </a:tc>
                <a:tc>
                  <a:txBody>
                    <a:bodyPr/>
                    <a:lstStyle/>
                    <a:p>
                      <a:pPr rtl="0" fontAlgn="base">
                        <a:lnSpc>
                          <a:spcPts val="1050"/>
                        </a:lnSpc>
                      </a:pPr>
                      <a:r>
                        <a:rPr lang="en-GB" sz="1400" spc="0">
                          <a:solidFill>
                            <a:schemeClr val="tx1"/>
                          </a:solidFill>
                          <a:effectLst/>
                          <a:latin typeface="+mn-lt"/>
                          <a:ea typeface="Calibri" panose="020F0502020204030204" pitchFamily="34" charset="0"/>
                          <a:cs typeface="Calibri" panose="020F0502020204030204" pitchFamily="34" charset="0"/>
                        </a:rPr>
                        <a:t>Attempt to access data with an unauthorised user account. Rework the solution based on findings, if any at all.</a:t>
                      </a:r>
                    </a:p>
                  </a:txBody>
                  <a:tcPr marL="57607" marR="57607" marT="28804" marB="28804">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chemeClr val="bg1">
                        <a:lumMod val="65000"/>
                      </a:schemeClr>
                    </a:solidFill>
                  </a:tcPr>
                </a:tc>
                <a:extLst>
                  <a:ext uri="{0D108BD9-81ED-4DB2-BD59-A6C34878D82A}">
                    <a16:rowId xmlns:a16="http://schemas.microsoft.com/office/drawing/2014/main" val="2850060003"/>
                  </a:ext>
                </a:extLst>
              </a:tr>
              <a:tr h="1542421">
                <a:tc>
                  <a:txBody>
                    <a:bodyPr/>
                    <a:lstStyle/>
                    <a:p>
                      <a:pPr rtl="0" fontAlgn="base">
                        <a:lnSpc>
                          <a:spcPts val="1050"/>
                        </a:lnSpc>
                      </a:pPr>
                      <a:r>
                        <a:rPr lang="en-GB" sz="1400" spc="0">
                          <a:solidFill>
                            <a:schemeClr val="tx1"/>
                          </a:solidFill>
                          <a:effectLst/>
                          <a:latin typeface="+mn-lt"/>
                          <a:ea typeface="Calibri" panose="020F0502020204030204" pitchFamily="34" charset="0"/>
                          <a:cs typeface="Calibri" panose="020F0502020204030204" pitchFamily="34" charset="0"/>
                        </a:rPr>
                        <a:t>Verifying User Identity to Prevent Unwanted Access to Chat Logs</a:t>
                      </a:r>
                    </a:p>
                  </a:txBody>
                  <a:tcPr marL="57607" marR="57607" marT="28804" marB="28804">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chemeClr val="bg1">
                        <a:lumMod val="65000"/>
                      </a:schemeClr>
                    </a:solidFill>
                  </a:tcPr>
                </a:tc>
                <a:tc>
                  <a:txBody>
                    <a:bodyPr/>
                    <a:lstStyle/>
                    <a:p>
                      <a:pPr rtl="0" fontAlgn="base">
                        <a:lnSpc>
                          <a:spcPts val="1050"/>
                        </a:lnSpc>
                      </a:pPr>
                      <a:r>
                        <a:rPr lang="en-GB" sz="1400" spc="0">
                          <a:solidFill>
                            <a:schemeClr val="tx1"/>
                          </a:solidFill>
                          <a:effectLst/>
                          <a:latin typeface="+mn-lt"/>
                          <a:ea typeface="Calibri" panose="020F0502020204030204" pitchFamily="34" charset="0"/>
                          <a:cs typeface="Calibri" panose="020F0502020204030204" pitchFamily="34" charset="0"/>
                        </a:rPr>
                        <a:t>Chat Data</a:t>
                      </a:r>
                    </a:p>
                  </a:txBody>
                  <a:tcPr marL="57607" marR="57607" marT="28804" marB="28804">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chemeClr val="bg1">
                        <a:lumMod val="65000"/>
                      </a:schemeClr>
                    </a:solidFill>
                  </a:tcPr>
                </a:tc>
                <a:tc>
                  <a:txBody>
                    <a:bodyPr/>
                    <a:lstStyle/>
                    <a:p>
                      <a:pPr rtl="0" fontAlgn="base">
                        <a:lnSpc>
                          <a:spcPts val="1050"/>
                        </a:lnSpc>
                      </a:pPr>
                      <a:r>
                        <a:rPr lang="en-GB" sz="1400" spc="0">
                          <a:solidFill>
                            <a:schemeClr val="tx1"/>
                          </a:solidFill>
                          <a:effectLst/>
                          <a:latin typeface="+mn-lt"/>
                          <a:ea typeface="Calibri" panose="020F0502020204030204" pitchFamily="34" charset="0"/>
                          <a:cs typeface="Calibri" panose="020F0502020204030204" pitchFamily="34" charset="0"/>
                        </a:rPr>
                        <a:t>Spoofing</a:t>
                      </a:r>
                    </a:p>
                  </a:txBody>
                  <a:tcPr marL="57607" marR="57607" marT="28804" marB="28804">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chemeClr val="bg1">
                        <a:lumMod val="65000"/>
                      </a:schemeClr>
                    </a:solidFill>
                  </a:tcPr>
                </a:tc>
                <a:tc>
                  <a:txBody>
                    <a:bodyPr/>
                    <a:lstStyle/>
                    <a:p>
                      <a:pPr rtl="0" fontAlgn="base">
                        <a:lnSpc>
                          <a:spcPts val="1050"/>
                        </a:lnSpc>
                      </a:pPr>
                      <a:r>
                        <a:rPr lang="en-GB" sz="1400" spc="0">
                          <a:solidFill>
                            <a:schemeClr val="tx1"/>
                          </a:solidFill>
                          <a:effectLst/>
                          <a:latin typeface="+mn-lt"/>
                          <a:ea typeface="Calibri" panose="020F0502020204030204" pitchFamily="34" charset="0"/>
                          <a:cs typeface="Calibri" panose="020F0502020204030204" pitchFamily="34" charset="0"/>
                        </a:rPr>
                        <a:t>Attackers may pose as authorised users to access chat logs between ground control and spaceships.</a:t>
                      </a:r>
                    </a:p>
                  </a:txBody>
                  <a:tcPr marL="57607" marR="57607" marT="28804" marB="28804">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chemeClr val="bg1">
                        <a:lumMod val="65000"/>
                      </a:schemeClr>
                    </a:solidFill>
                  </a:tcPr>
                </a:tc>
                <a:tc>
                  <a:txBody>
                    <a:bodyPr/>
                    <a:lstStyle/>
                    <a:p>
                      <a:pPr rtl="0" fontAlgn="base">
                        <a:lnSpc>
                          <a:spcPts val="1050"/>
                        </a:lnSpc>
                      </a:pPr>
                      <a:r>
                        <a:rPr lang="en-GB" sz="1400" spc="0">
                          <a:solidFill>
                            <a:schemeClr val="tx1"/>
                          </a:solidFill>
                          <a:effectLst/>
                          <a:latin typeface="+mn-lt"/>
                          <a:ea typeface="Calibri" panose="020F0502020204030204" pitchFamily="34" charset="0"/>
                          <a:cs typeface="Calibri" panose="020F0502020204030204" pitchFamily="34" charset="0"/>
                        </a:rPr>
                        <a:t>Implement Multi-Factor Authentication during account login, so that unauthorised users are locked out of confidential chat logs</a:t>
                      </a:r>
                    </a:p>
                  </a:txBody>
                  <a:tcPr marL="57607" marR="57607" marT="28804" marB="28804">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chemeClr val="bg1">
                        <a:lumMod val="65000"/>
                      </a:schemeClr>
                    </a:solidFill>
                  </a:tcPr>
                </a:tc>
                <a:tc>
                  <a:txBody>
                    <a:bodyPr/>
                    <a:lstStyle/>
                    <a:p>
                      <a:pPr rtl="0" fontAlgn="base">
                        <a:lnSpc>
                          <a:spcPts val="1050"/>
                        </a:lnSpc>
                      </a:pPr>
                      <a:r>
                        <a:rPr lang="en-GB" sz="1400" spc="0">
                          <a:solidFill>
                            <a:schemeClr val="tx1"/>
                          </a:solidFill>
                          <a:effectLst/>
                          <a:latin typeface="+mn-lt"/>
                          <a:ea typeface="Calibri" panose="020F0502020204030204" pitchFamily="34" charset="0"/>
                          <a:cs typeface="Calibri" panose="020F0502020204030204" pitchFamily="34" charset="0"/>
                        </a:rPr>
                        <a:t>Test Multi-Factor Authentication amongst different accounts.</a:t>
                      </a:r>
                    </a:p>
                  </a:txBody>
                  <a:tcPr marL="57607" marR="57607" marT="28804" marB="28804">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chemeClr val="bg1">
                        <a:lumMod val="65000"/>
                      </a:schemeClr>
                    </a:solidFill>
                  </a:tcPr>
                </a:tc>
                <a:extLst>
                  <a:ext uri="{0D108BD9-81ED-4DB2-BD59-A6C34878D82A}">
                    <a16:rowId xmlns:a16="http://schemas.microsoft.com/office/drawing/2014/main" val="649133676"/>
                  </a:ext>
                </a:extLst>
              </a:tr>
            </a:tbl>
          </a:graphicData>
        </a:graphic>
      </p:graphicFrame>
      <p:sp>
        <p:nvSpPr>
          <p:cNvPr id="2" name="TextBox 1">
            <a:extLst>
              <a:ext uri="{FF2B5EF4-FFF2-40B4-BE49-F238E27FC236}">
                <a16:creationId xmlns:a16="http://schemas.microsoft.com/office/drawing/2014/main" id="{BB9A703C-7A89-0581-39A1-2FCAA8D3FD3A}"/>
              </a:ext>
            </a:extLst>
          </p:cNvPr>
          <p:cNvSpPr txBox="1"/>
          <p:nvPr/>
        </p:nvSpPr>
        <p:spPr>
          <a:xfrm>
            <a:off x="3360708" y="285750"/>
            <a:ext cx="5480109" cy="707886"/>
          </a:xfrm>
          <a:prstGeom prst="rect">
            <a:avLst/>
          </a:prstGeom>
          <a:noFill/>
        </p:spPr>
        <p:txBody>
          <a:bodyPr wrap="square" lIns="91440" tIns="45720" rIns="91440" bIns="45720" rtlCol="0" anchor="t">
            <a:spAutoFit/>
          </a:bodyPr>
          <a:lstStyle/>
          <a:p>
            <a:pPr algn="ctr"/>
            <a:r>
              <a:rPr lang="en-GB" sz="4000" err="1">
                <a:solidFill>
                  <a:schemeClr val="bg1"/>
                </a:solidFill>
              </a:rPr>
              <a:t>Unais's</a:t>
            </a:r>
            <a:r>
              <a:rPr lang="en-GB" sz="4000">
                <a:solidFill>
                  <a:schemeClr val="bg1"/>
                </a:solidFill>
              </a:rPr>
              <a:t> Requirements </a:t>
            </a:r>
          </a:p>
        </p:txBody>
      </p:sp>
      <p:pic>
        <p:nvPicPr>
          <p:cNvPr id="2056" name="Picture 8" descr="Download Death Star 2 Png Graphic - Death Star Star Wars PNG Image with No  Background - PNGkey.com">
            <a:extLst>
              <a:ext uri="{FF2B5EF4-FFF2-40B4-BE49-F238E27FC236}">
                <a16:creationId xmlns:a16="http://schemas.microsoft.com/office/drawing/2014/main" id="{549934AA-29FB-2D4D-D314-A32E9A52580D}"/>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0590413" y="-129503"/>
            <a:ext cx="1326575" cy="126889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2479410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Apollo 11 Mission Image - View of Moon Limb, with Earth on ...">
            <a:extLst>
              <a:ext uri="{FF2B5EF4-FFF2-40B4-BE49-F238E27FC236}">
                <a16:creationId xmlns:a16="http://schemas.microsoft.com/office/drawing/2014/main" id="{6E300013-D60A-30E7-28A6-6E50489F0152}"/>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t="23615" r="-1182" b="39869"/>
          <a:stretch/>
        </p:blipFill>
        <p:spPr bwMode="auto">
          <a:xfrm>
            <a:off x="-354676" y="-166254"/>
            <a:ext cx="12901351" cy="2082339"/>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FA4B75DC-671D-234F-9270-3BB723B80F55}"/>
              </a:ext>
            </a:extLst>
          </p:cNvPr>
          <p:cNvSpPr>
            <a:spLocks noGrp="1"/>
          </p:cNvSpPr>
          <p:nvPr>
            <p:ph type="title"/>
          </p:nvPr>
        </p:nvSpPr>
        <p:spPr>
          <a:xfrm>
            <a:off x="838200" y="21098"/>
            <a:ext cx="10515600" cy="1325563"/>
          </a:xfrm>
        </p:spPr>
        <p:txBody>
          <a:bodyPr/>
          <a:lstStyle/>
          <a:p>
            <a:pPr algn="ctr"/>
            <a:r>
              <a:rPr lang="en-GB">
                <a:solidFill>
                  <a:schemeClr val="bg1"/>
                </a:solidFill>
              </a:rPr>
              <a:t>Adam Requirements</a:t>
            </a:r>
          </a:p>
        </p:txBody>
      </p:sp>
      <p:graphicFrame>
        <p:nvGraphicFramePr>
          <p:cNvPr id="3" name="Table 2">
            <a:extLst>
              <a:ext uri="{FF2B5EF4-FFF2-40B4-BE49-F238E27FC236}">
                <a16:creationId xmlns:a16="http://schemas.microsoft.com/office/drawing/2014/main" id="{2FF6FC9F-9463-3AF4-9F8C-FF5D96E67F62}"/>
              </a:ext>
            </a:extLst>
          </p:cNvPr>
          <p:cNvGraphicFramePr>
            <a:graphicFrameLocks noGrp="1"/>
          </p:cNvGraphicFramePr>
          <p:nvPr/>
        </p:nvGraphicFramePr>
        <p:xfrm>
          <a:off x="0" y="1346661"/>
          <a:ext cx="12192000" cy="5511339"/>
        </p:xfrm>
        <a:graphic>
          <a:graphicData uri="http://schemas.openxmlformats.org/drawingml/2006/table">
            <a:tbl>
              <a:tblPr firstRow="1" bandRow="1">
                <a:tableStyleId>{5C22544A-7EE6-4342-B048-85BDC9FD1C3A}</a:tableStyleId>
              </a:tblPr>
              <a:tblGrid>
                <a:gridCol w="1878676">
                  <a:extLst>
                    <a:ext uri="{9D8B030D-6E8A-4147-A177-3AD203B41FA5}">
                      <a16:colId xmlns:a16="http://schemas.microsoft.com/office/drawing/2014/main" val="1222117568"/>
                    </a:ext>
                  </a:extLst>
                </a:gridCol>
                <a:gridCol w="1562793">
                  <a:extLst>
                    <a:ext uri="{9D8B030D-6E8A-4147-A177-3AD203B41FA5}">
                      <a16:colId xmlns:a16="http://schemas.microsoft.com/office/drawing/2014/main" val="1594428125"/>
                    </a:ext>
                  </a:extLst>
                </a:gridCol>
                <a:gridCol w="1363287">
                  <a:extLst>
                    <a:ext uri="{9D8B030D-6E8A-4147-A177-3AD203B41FA5}">
                      <a16:colId xmlns:a16="http://schemas.microsoft.com/office/drawing/2014/main" val="1652292430"/>
                    </a:ext>
                  </a:extLst>
                </a:gridCol>
                <a:gridCol w="2128059">
                  <a:extLst>
                    <a:ext uri="{9D8B030D-6E8A-4147-A177-3AD203B41FA5}">
                      <a16:colId xmlns:a16="http://schemas.microsoft.com/office/drawing/2014/main" val="2503830853"/>
                    </a:ext>
                  </a:extLst>
                </a:gridCol>
                <a:gridCol w="1911927">
                  <a:extLst>
                    <a:ext uri="{9D8B030D-6E8A-4147-A177-3AD203B41FA5}">
                      <a16:colId xmlns:a16="http://schemas.microsoft.com/office/drawing/2014/main" val="3313750822"/>
                    </a:ext>
                  </a:extLst>
                </a:gridCol>
                <a:gridCol w="3347258">
                  <a:extLst>
                    <a:ext uri="{9D8B030D-6E8A-4147-A177-3AD203B41FA5}">
                      <a16:colId xmlns:a16="http://schemas.microsoft.com/office/drawing/2014/main" val="2097038870"/>
                    </a:ext>
                  </a:extLst>
                </a:gridCol>
              </a:tblGrid>
              <a:tr h="401995">
                <a:tc>
                  <a:txBody>
                    <a:bodyPr/>
                    <a:lstStyle/>
                    <a:p>
                      <a:r>
                        <a:rPr lang="en-GB" sz="1400">
                          <a:solidFill>
                            <a:schemeClr val="bg2"/>
                          </a:solidFill>
                        </a:rPr>
                        <a:t>Title</a:t>
                      </a:r>
                    </a:p>
                  </a:txBody>
                  <a:tcPr>
                    <a:solidFill>
                      <a:schemeClr val="tx1"/>
                    </a:solidFill>
                  </a:tcPr>
                </a:tc>
                <a:tc>
                  <a:txBody>
                    <a:bodyPr/>
                    <a:lstStyle/>
                    <a:p>
                      <a:r>
                        <a:rPr lang="en-GB" sz="1400">
                          <a:solidFill>
                            <a:schemeClr val="bg2"/>
                          </a:solidFill>
                        </a:rPr>
                        <a:t>Asset</a:t>
                      </a:r>
                    </a:p>
                  </a:txBody>
                  <a:tcPr>
                    <a:solidFill>
                      <a:schemeClr val="tx1"/>
                    </a:solidFill>
                  </a:tcPr>
                </a:tc>
                <a:tc>
                  <a:txBody>
                    <a:bodyPr/>
                    <a:lstStyle/>
                    <a:p>
                      <a:r>
                        <a:rPr lang="en-GB" sz="1400">
                          <a:solidFill>
                            <a:schemeClr val="bg2"/>
                          </a:solidFill>
                        </a:rPr>
                        <a:t>Threat</a:t>
                      </a:r>
                    </a:p>
                  </a:txBody>
                  <a:tcPr>
                    <a:solidFill>
                      <a:schemeClr val="tx1"/>
                    </a:solidFill>
                  </a:tcPr>
                </a:tc>
                <a:tc>
                  <a:txBody>
                    <a:bodyPr/>
                    <a:lstStyle/>
                    <a:p>
                      <a:r>
                        <a:rPr lang="en-GB" sz="1400">
                          <a:solidFill>
                            <a:schemeClr val="bg2"/>
                          </a:solidFill>
                        </a:rPr>
                        <a:t>Narrative</a:t>
                      </a:r>
                    </a:p>
                  </a:txBody>
                  <a:tcPr>
                    <a:solidFill>
                      <a:schemeClr val="tx1"/>
                    </a:solidFill>
                  </a:tcPr>
                </a:tc>
                <a:tc>
                  <a:txBody>
                    <a:bodyPr/>
                    <a:lstStyle/>
                    <a:p>
                      <a:r>
                        <a:rPr lang="en-GB" sz="1400">
                          <a:solidFill>
                            <a:schemeClr val="bg2"/>
                          </a:solidFill>
                        </a:rPr>
                        <a:t>Work Required</a:t>
                      </a:r>
                    </a:p>
                  </a:txBody>
                  <a:tcPr>
                    <a:solidFill>
                      <a:schemeClr val="tx1"/>
                    </a:solidFill>
                  </a:tcPr>
                </a:tc>
                <a:tc>
                  <a:txBody>
                    <a:bodyPr/>
                    <a:lstStyle/>
                    <a:p>
                      <a:r>
                        <a:rPr lang="en-GB" sz="1400">
                          <a:solidFill>
                            <a:schemeClr val="bg2"/>
                          </a:solidFill>
                        </a:rPr>
                        <a:t>Verification Criteria</a:t>
                      </a:r>
                    </a:p>
                  </a:txBody>
                  <a:tcPr>
                    <a:solidFill>
                      <a:schemeClr val="tx1"/>
                    </a:solidFill>
                  </a:tcPr>
                </a:tc>
                <a:extLst>
                  <a:ext uri="{0D108BD9-81ED-4DB2-BD59-A6C34878D82A}">
                    <a16:rowId xmlns:a16="http://schemas.microsoft.com/office/drawing/2014/main" val="968744285"/>
                  </a:ext>
                </a:extLst>
              </a:tr>
              <a:tr h="1928088">
                <a:tc>
                  <a:txBody>
                    <a:bodyPr/>
                    <a:lstStyle/>
                    <a:p>
                      <a:r>
                        <a:rPr lang="en-GB" sz="1400"/>
                        <a:t>Spoofed Pages</a:t>
                      </a:r>
                    </a:p>
                  </a:txBody>
                  <a:tcPr>
                    <a:solidFill>
                      <a:schemeClr val="bg1">
                        <a:lumMod val="65000"/>
                      </a:schemeClr>
                    </a:solidFill>
                  </a:tcPr>
                </a:tc>
                <a:tc>
                  <a:txBody>
                    <a:bodyPr/>
                    <a:lstStyle/>
                    <a:p>
                      <a:r>
                        <a:rPr lang="en-GB" sz="1400" kern="1200">
                          <a:solidFill>
                            <a:schemeClr val="dk1"/>
                          </a:solidFill>
                          <a:effectLst/>
                          <a:latin typeface="+mn-lt"/>
                          <a:ea typeface="+mn-ea"/>
                          <a:cs typeface="+mn-cs"/>
                        </a:rPr>
                        <a:t>User accounts</a:t>
                      </a:r>
                      <a:endParaRPr lang="en-GB" sz="1400"/>
                    </a:p>
                  </a:txBody>
                  <a:tcPr>
                    <a:solidFill>
                      <a:schemeClr val="bg1">
                        <a:lumMod val="65000"/>
                      </a:schemeClr>
                    </a:solidFill>
                  </a:tcPr>
                </a:tc>
                <a:tc>
                  <a:txBody>
                    <a:bodyPr/>
                    <a:lstStyle/>
                    <a:p>
                      <a:r>
                        <a:rPr lang="en-GB" sz="1400" kern="1200">
                          <a:solidFill>
                            <a:schemeClr val="dk1"/>
                          </a:solidFill>
                          <a:effectLst/>
                          <a:latin typeface="+mn-lt"/>
                          <a:ea typeface="+mn-ea"/>
                          <a:cs typeface="+mn-cs"/>
                        </a:rPr>
                        <a:t>Spoofing</a:t>
                      </a:r>
                      <a:endParaRPr lang="en-GB" sz="1400"/>
                    </a:p>
                  </a:txBody>
                  <a:tcPr>
                    <a:solidFill>
                      <a:schemeClr val="bg1">
                        <a:lumMod val="65000"/>
                      </a:schemeClr>
                    </a:solidFill>
                  </a:tcPr>
                </a:tc>
                <a:tc>
                  <a:txBody>
                    <a:bodyPr/>
                    <a:lstStyle/>
                    <a:p>
                      <a:r>
                        <a:rPr lang="en-GB" sz="1400"/>
                        <a:t>Attacker can grab a user's details to login and gain access to the network.</a:t>
                      </a:r>
                    </a:p>
                  </a:txBody>
                  <a:tcPr>
                    <a:solidFill>
                      <a:schemeClr val="bg1">
                        <a:lumMod val="65000"/>
                      </a:schemeClr>
                    </a:solidFill>
                  </a:tcPr>
                </a:tc>
                <a:tc>
                  <a:txBody>
                    <a:bodyPr/>
                    <a:lstStyle/>
                    <a:p>
                      <a:r>
                        <a:rPr lang="en-GB" sz="1400"/>
                        <a:t>Add 2FA to protect against spoofing attacks. Also ensuring that data is on a closed network</a:t>
                      </a:r>
                    </a:p>
                  </a:txBody>
                  <a:tcPr>
                    <a:solidFill>
                      <a:schemeClr val="bg1">
                        <a:lumMod val="6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400" kern="1200">
                          <a:solidFill>
                            <a:schemeClr val="dk1"/>
                          </a:solidFill>
                          <a:effectLst/>
                          <a:latin typeface="+mn-lt"/>
                          <a:ea typeface="+mn-ea"/>
                          <a:cs typeface="+mn-cs"/>
                        </a:rPr>
                        <a:t>Ensure that the 2FA is working properly though login attempts ensuring that the generated password works rather than a random string of numbers, the password is generated securely, and that the computers on the closed network cannot access the live web.</a:t>
                      </a:r>
                    </a:p>
                    <a:p>
                      <a:endParaRPr lang="en-GB" sz="1400"/>
                    </a:p>
                  </a:txBody>
                  <a:tcPr>
                    <a:solidFill>
                      <a:schemeClr val="bg1">
                        <a:lumMod val="65000"/>
                      </a:schemeClr>
                    </a:solidFill>
                  </a:tcPr>
                </a:tc>
                <a:extLst>
                  <a:ext uri="{0D108BD9-81ED-4DB2-BD59-A6C34878D82A}">
                    <a16:rowId xmlns:a16="http://schemas.microsoft.com/office/drawing/2014/main" val="722395209"/>
                  </a:ext>
                </a:extLst>
              </a:tr>
              <a:tr h="1699332">
                <a:tc>
                  <a:txBody>
                    <a:bodyPr/>
                    <a:lstStyle/>
                    <a:p>
                      <a:r>
                        <a:rPr lang="en-GB" sz="1400"/>
                        <a:t>Data leak from the database</a:t>
                      </a:r>
                    </a:p>
                  </a:txBody>
                  <a:tcPr>
                    <a:solidFill>
                      <a:schemeClr val="bg1">
                        <a:lumMod val="6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400" kern="1200">
                          <a:solidFill>
                            <a:schemeClr val="dk1"/>
                          </a:solidFill>
                          <a:effectLst/>
                          <a:latin typeface="+mn-lt"/>
                          <a:ea typeface="+mn-ea"/>
                          <a:cs typeface="+mn-cs"/>
                        </a:rPr>
                        <a:t>User data, Sensitive data, Research Data</a:t>
                      </a:r>
                    </a:p>
                    <a:p>
                      <a:endParaRPr lang="en-GB" sz="1400"/>
                    </a:p>
                  </a:txBody>
                  <a:tcPr>
                    <a:solidFill>
                      <a:schemeClr val="bg1">
                        <a:lumMod val="65000"/>
                      </a:schemeClr>
                    </a:solidFill>
                  </a:tcPr>
                </a:tc>
                <a:tc>
                  <a:txBody>
                    <a:bodyPr/>
                    <a:lstStyle/>
                    <a:p>
                      <a:r>
                        <a:rPr lang="en-GB" sz="1400" kern="1200">
                          <a:solidFill>
                            <a:schemeClr val="dk1"/>
                          </a:solidFill>
                          <a:effectLst/>
                          <a:latin typeface="+mn-lt"/>
                          <a:ea typeface="+mn-ea"/>
                          <a:cs typeface="+mn-cs"/>
                        </a:rPr>
                        <a:t>Disclosure of information</a:t>
                      </a:r>
                      <a:endParaRPr lang="en-GB" sz="1400"/>
                    </a:p>
                  </a:txBody>
                  <a:tcPr>
                    <a:solidFill>
                      <a:schemeClr val="bg1">
                        <a:lumMod val="65000"/>
                      </a:schemeClr>
                    </a:solidFill>
                  </a:tcPr>
                </a:tc>
                <a:tc>
                  <a:txBody>
                    <a:bodyPr/>
                    <a:lstStyle/>
                    <a:p>
                      <a:r>
                        <a:rPr lang="en-GB" sz="1400"/>
                        <a:t>Staff or an attacker can gain access to sensitive data and leak it putting the company and individuals at risk</a:t>
                      </a:r>
                    </a:p>
                  </a:txBody>
                  <a:tcPr>
                    <a:solidFill>
                      <a:schemeClr val="bg1">
                        <a:lumMod val="65000"/>
                      </a:schemeClr>
                    </a:solidFill>
                  </a:tcPr>
                </a:tc>
                <a:tc>
                  <a:txBody>
                    <a:bodyPr/>
                    <a:lstStyle/>
                    <a:p>
                      <a:r>
                        <a:rPr lang="en-GB" sz="1400"/>
                        <a:t>Implementation of minimum access privilege and logs to be filled out whenever data is accessed out of scope.</a:t>
                      </a:r>
                    </a:p>
                  </a:txBody>
                  <a:tcPr>
                    <a:solidFill>
                      <a:schemeClr val="bg1">
                        <a:lumMod val="6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400" kern="1200">
                          <a:solidFill>
                            <a:schemeClr val="dk1"/>
                          </a:solidFill>
                          <a:effectLst/>
                          <a:latin typeface="+mn-lt"/>
                          <a:ea typeface="+mn-ea"/>
                          <a:cs typeface="+mn-cs"/>
                        </a:rPr>
                        <a:t>Test accounts at each level will attempt to access data that is outside of their scope. They will then request access to the data to a test admin account to verify whether a log has been filled before the data can be released.</a:t>
                      </a:r>
                    </a:p>
                    <a:p>
                      <a:endParaRPr lang="en-GB" sz="1400"/>
                    </a:p>
                  </a:txBody>
                  <a:tcPr>
                    <a:solidFill>
                      <a:schemeClr val="bg1">
                        <a:lumMod val="65000"/>
                      </a:schemeClr>
                    </a:solidFill>
                  </a:tcPr>
                </a:tc>
                <a:extLst>
                  <a:ext uri="{0D108BD9-81ED-4DB2-BD59-A6C34878D82A}">
                    <a16:rowId xmlns:a16="http://schemas.microsoft.com/office/drawing/2014/main" val="2285258141"/>
                  </a:ext>
                </a:extLst>
              </a:tr>
              <a:tr h="1481924">
                <a:tc>
                  <a:txBody>
                    <a:bodyPr/>
                    <a:lstStyle/>
                    <a:p>
                      <a:r>
                        <a:rPr lang="en-GB" sz="1400"/>
                        <a:t>Ship Logs Being tampered with</a:t>
                      </a:r>
                    </a:p>
                  </a:txBody>
                  <a:tcPr>
                    <a:solidFill>
                      <a:schemeClr val="bg1">
                        <a:lumMod val="65000"/>
                      </a:schemeClr>
                    </a:solidFill>
                  </a:tcPr>
                </a:tc>
                <a:tc>
                  <a:txBody>
                    <a:bodyPr/>
                    <a:lstStyle/>
                    <a:p>
                      <a:r>
                        <a:rPr lang="en-GB" sz="1400" kern="1200">
                          <a:solidFill>
                            <a:schemeClr val="dk1"/>
                          </a:solidFill>
                          <a:effectLst/>
                          <a:latin typeface="+mn-lt"/>
                          <a:ea typeface="+mn-ea"/>
                          <a:cs typeface="+mn-cs"/>
                        </a:rPr>
                        <a:t>Astro data, spacecraft</a:t>
                      </a:r>
                      <a:endParaRPr lang="en-GB" sz="1400"/>
                    </a:p>
                  </a:txBody>
                  <a:tcPr>
                    <a:solidFill>
                      <a:schemeClr val="bg1">
                        <a:lumMod val="65000"/>
                      </a:schemeClr>
                    </a:solidFill>
                  </a:tcPr>
                </a:tc>
                <a:tc>
                  <a:txBody>
                    <a:bodyPr/>
                    <a:lstStyle/>
                    <a:p>
                      <a:r>
                        <a:rPr lang="en-GB" sz="1400" kern="1200">
                          <a:solidFill>
                            <a:schemeClr val="dk1"/>
                          </a:solidFill>
                          <a:effectLst/>
                          <a:latin typeface="+mn-lt"/>
                          <a:ea typeface="+mn-ea"/>
                          <a:cs typeface="+mn-cs"/>
                        </a:rPr>
                        <a:t>Tampering, repudiation</a:t>
                      </a:r>
                      <a:endParaRPr lang="en-GB" sz="1400"/>
                    </a:p>
                  </a:txBody>
                  <a:tcPr>
                    <a:solidFill>
                      <a:schemeClr val="bg1">
                        <a:lumMod val="65000"/>
                      </a:schemeClr>
                    </a:solidFill>
                  </a:tcPr>
                </a:tc>
                <a:tc>
                  <a:txBody>
                    <a:bodyPr/>
                    <a:lstStyle/>
                    <a:p>
                      <a:r>
                        <a:rPr lang="en-GB" sz="1400"/>
                        <a:t>Tampering with data can hinder with data provided by the spacecraft including important metrics</a:t>
                      </a:r>
                    </a:p>
                  </a:txBody>
                  <a:tcPr>
                    <a:solidFill>
                      <a:schemeClr val="bg1">
                        <a:lumMod val="65000"/>
                      </a:schemeClr>
                    </a:solidFill>
                  </a:tcPr>
                </a:tc>
                <a:tc>
                  <a:txBody>
                    <a:bodyPr/>
                    <a:lstStyle/>
                    <a:p>
                      <a:r>
                        <a:rPr lang="en-GB" sz="1400"/>
                        <a:t>Data cannot be modified in this dataset unless by the top administrators with logs taken.</a:t>
                      </a:r>
                    </a:p>
                  </a:txBody>
                  <a:tcPr>
                    <a:solidFill>
                      <a:schemeClr val="bg1">
                        <a:lumMod val="65000"/>
                      </a:schemeClr>
                    </a:solidFill>
                  </a:tcPr>
                </a:tc>
                <a:tc>
                  <a:txBody>
                    <a:bodyPr/>
                    <a:lstStyle/>
                    <a:p>
                      <a:r>
                        <a:rPr lang="en-GB" sz="1400" kern="1200">
                          <a:solidFill>
                            <a:schemeClr val="dk1"/>
                          </a:solidFill>
                          <a:effectLst/>
                          <a:latin typeface="+mn-lt"/>
                          <a:ea typeface="+mn-ea"/>
                          <a:cs typeface="+mn-cs"/>
                        </a:rPr>
                        <a:t>A test dataset that simulates the actual dataset, using an admin account to test the correct privileges and whether the logging system works correctly based on the requirements of the system.</a:t>
                      </a:r>
                      <a:endParaRPr lang="en-GB" sz="1400"/>
                    </a:p>
                  </a:txBody>
                  <a:tcPr>
                    <a:solidFill>
                      <a:schemeClr val="bg1">
                        <a:lumMod val="65000"/>
                      </a:schemeClr>
                    </a:solidFill>
                  </a:tcPr>
                </a:tc>
                <a:extLst>
                  <a:ext uri="{0D108BD9-81ED-4DB2-BD59-A6C34878D82A}">
                    <a16:rowId xmlns:a16="http://schemas.microsoft.com/office/drawing/2014/main" val="2477336650"/>
                  </a:ext>
                </a:extLst>
              </a:tr>
            </a:tbl>
          </a:graphicData>
        </a:graphic>
      </p:graphicFrame>
    </p:spTree>
    <p:extLst>
      <p:ext uri="{BB962C8B-B14F-4D97-AF65-F5344CB8AC3E}">
        <p14:creationId xmlns:p14="http://schemas.microsoft.com/office/powerpoint/2010/main" val="3032331712"/>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1</TotalTime>
  <Words>1844</Words>
  <Application>Microsoft Office PowerPoint</Application>
  <PresentationFormat>Widescreen</PresentationFormat>
  <Paragraphs>184</Paragraphs>
  <Slides>9</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9</vt:i4>
      </vt:variant>
    </vt:vector>
  </HeadingPairs>
  <TitlesOfParts>
    <vt:vector size="13" baseType="lpstr">
      <vt:lpstr>Aptos</vt:lpstr>
      <vt:lpstr>Aptos Display</vt:lpstr>
      <vt:lpstr>Arial</vt:lpstr>
      <vt:lpstr>Office Theme</vt:lpstr>
      <vt:lpstr>G01</vt:lpstr>
      <vt:lpstr>AstroDev</vt:lpstr>
      <vt:lpstr>AstroDev Threat Model and Architecture</vt:lpstr>
      <vt:lpstr>PowerPoint Presentation</vt:lpstr>
      <vt:lpstr>AstroDev Software Development Plan</vt:lpstr>
      <vt:lpstr>AstroDev SAMM Document</vt:lpstr>
      <vt:lpstr>PowerPoint Presentation</vt:lpstr>
      <vt:lpstr>PowerPoint Presentation</vt:lpstr>
      <vt:lpstr>Adam Requirements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Unais Qureshi</dc:creator>
  <cp:lastModifiedBy>Unais Qureshi</cp:lastModifiedBy>
  <cp:revision>1</cp:revision>
  <dcterms:created xsi:type="dcterms:W3CDTF">2024-11-19T21:24:49Z</dcterms:created>
  <dcterms:modified xsi:type="dcterms:W3CDTF">2024-11-19T21:26:16Z</dcterms:modified>
</cp:coreProperties>
</file>

<file path=docProps/thumbnail.jpeg>
</file>